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6" r:id="rId4"/>
    <p:sldId id="258" r:id="rId5"/>
    <p:sldId id="259" r:id="rId6"/>
    <p:sldId id="267" r:id="rId7"/>
    <p:sldId id="260" r:id="rId8"/>
    <p:sldId id="261" r:id="rId9"/>
    <p:sldId id="262" r:id="rId10"/>
    <p:sldId id="268" r:id="rId11"/>
    <p:sldId id="269" r:id="rId12"/>
    <p:sldId id="263" r:id="rId13"/>
    <p:sldId id="264" r:id="rId14"/>
    <p:sldId id="265"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h-TH"/>
              <a:t>คลิกเพื่อแก้ไขสไตล์ชื่อเรื่องต้นแบบ</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h-TH"/>
              <a:t>คลิกเพื่อแก้ไขสไตล์ชื่อเรื่องรองต้นแบบ</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รูปภาพพาโนรามาพร้อมคำอธิบายภาพ">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h-TH"/>
              <a:t>คลิกเพื่อแก้ไขสไตล์ชื่อเรื่องต้นแบบ</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h-TH"/>
              <a:t>คลิกไอคอนเพื่อเพิ่มรูปภาพ</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48A87A34-81AB-432B-8DAE-1953F412C126}" type="datetimeFigureOut">
              <a:rPr lang="en-US" dirty="0"/>
              <a:t>5/8/2024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ชื่อและคำอธิบาย">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h-TH"/>
              <a:t>คลิกเพื่อแก้ไขสไตล์ชื่อเรื่องต้นแบบ</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48A87A34-81AB-432B-8DAE-1953F412C126}" type="datetimeFigureOut">
              <a:rPr lang="en-US" dirty="0"/>
              <a:t>5/8/2024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คำอ้างอิงพร้อมคำอธิบาย">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h-TH"/>
              <a:t>คลิกเพื่อแก้ไขสไตล์ชื่อเรื่องต้นแบบ</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48A87A34-81AB-432B-8DAE-1953F412C126}" type="datetimeFigureOut">
              <a:rPr lang="en-US" dirty="0"/>
              <a:t>5/8/2024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นามบัตร">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h-TH"/>
              <a:t>คลิกเพื่อแก้ไขสไตล์ชื่อเรื่องต้นแบบ</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48A87A34-81AB-432B-8DAE-1953F412C126}" type="datetimeFigureOut">
              <a:rPr lang="en-US" dirty="0"/>
              <a:t>5/8/2024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คอลัมน์">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h-TH"/>
              <a:t>คลิกเพื่อแก้ไขสไตล์ชื่อเรื่องต้นแบบ</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3" name="Date Placeholder 2"/>
          <p:cNvSpPr>
            <a:spLocks noGrp="1"/>
          </p:cNvSpPr>
          <p:nvPr>
            <p:ph type="dt" sz="half" idx="10"/>
          </p:nvPr>
        </p:nvSpPr>
        <p:spPr/>
        <p:txBody>
          <a:bodyPr/>
          <a:lstStyle/>
          <a:p>
            <a:fld id="{48A87A34-81AB-432B-8DAE-1953F412C126}" type="datetimeFigureOut">
              <a:rPr lang="en-US" dirty="0"/>
              <a:t>5/8/2024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คอลัมน์รูปภาพ 3 รูป">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h-TH"/>
              <a:t>คลิกเพื่อแก้ไขสไตล์ชื่อเรื่องต้นแบบ</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h-TH"/>
              <a:t>คลิกไอคอนเพื่อเพิ่มรูปภาพ</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h-TH"/>
              <a:t>คลิกไอคอนเพื่อเพิ่มรูปภาพ</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h-TH"/>
              <a:t>คลิกไอคอนเพื่อเพิ่มรูปภาพ</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3" name="Date Placeholder 2"/>
          <p:cNvSpPr>
            <a:spLocks noGrp="1"/>
          </p:cNvSpPr>
          <p:nvPr>
            <p:ph type="dt" sz="half" idx="10"/>
          </p:nvPr>
        </p:nvSpPr>
        <p:spPr/>
        <p:txBody>
          <a:bodyPr/>
          <a:lstStyle/>
          <a:p>
            <a:fld id="{48A87A34-81AB-432B-8DAE-1953F412C126}" type="datetimeFigureOut">
              <a:rPr lang="en-US" dirty="0"/>
              <a:t>5/8/2024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h-TH"/>
              <a:t>คลิกเพื่อแก้ไขสไตล์ชื่อเรื่องต้นแบบ</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48A87A34-81AB-432B-8DAE-1953F412C126}" type="datetimeFigureOut">
              <a:rPr lang="en-US" dirty="0"/>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h-TH"/>
              <a:t>คลิกเพื่อแก้ไขสไตล์ชื่อเรื่องต้นแบบ</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12" name="Content Placeholder 3"/>
          <p:cNvSpPr>
            <a:spLocks noGrp="1"/>
          </p:cNvSpPr>
          <p:nvPr>
            <p:ph sz="quarter" idx="13"/>
          </p:nvPr>
        </p:nvSpPr>
        <p:spPr>
          <a:xfrm>
            <a:off x="913774" y="3051012"/>
            <a:ext cx="5106027" cy="2740187"/>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13" name="Content Placeholder 5"/>
          <p:cNvSpPr>
            <a:spLocks noGrp="1"/>
          </p:cNvSpPr>
          <p:nvPr>
            <p:ph sz="quarter" idx="14"/>
          </p:nvPr>
        </p:nvSpPr>
        <p:spPr>
          <a:xfrm>
            <a:off x="6172200" y="3051012"/>
            <a:ext cx="5105401" cy="2740187"/>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h-TH"/>
              <a:t>คลิกเพื่อแก้ไขสไตล์ชื่อเรื่องต้นแบบ</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48A87A34-81AB-432B-8DAE-1953F412C126}" type="datetimeFigureOut">
              <a:rPr lang="en-US" dirty="0"/>
              <a:t>5/8/2024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h-TH"/>
              <a:t>คลิกเพื่อแก้ไขสไตล์ชื่อเรื่องต้นแบบ</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h-TH"/>
              <a:t>คลิกไอคอนเพื่อเพิ่มรูปภาพ</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48A87A34-81AB-432B-8DAE-1953F412C126}" type="datetimeFigureOut">
              <a:rPr lang="en-US" dirty="0"/>
              <a:t>5/8/2024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5/8/2024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92B8F4D6-B701-4584-90C0-B4143FE19F95}"/>
              </a:ext>
            </a:extLst>
          </p:cNvPr>
          <p:cNvSpPr>
            <a:spLocks noGrp="1"/>
          </p:cNvSpPr>
          <p:nvPr>
            <p:ph type="ctrTitle"/>
          </p:nvPr>
        </p:nvSpPr>
        <p:spPr>
          <a:xfrm>
            <a:off x="1751012" y="948267"/>
            <a:ext cx="8689976" cy="1738489"/>
          </a:xfrm>
        </p:spPr>
        <p:txBody>
          <a:bodyPr/>
          <a:lstStyle/>
          <a:p>
            <a:r>
              <a:rPr lang="en-US" dirty="0">
                <a:solidFill>
                  <a:srgbClr val="002060"/>
                </a:solidFill>
              </a:rPr>
              <a:t>Conducting a Community Assessment</a:t>
            </a:r>
            <a:endParaRPr lang="th-TH" dirty="0">
              <a:solidFill>
                <a:srgbClr val="002060"/>
              </a:solidFill>
            </a:endParaRPr>
          </a:p>
        </p:txBody>
      </p:sp>
      <p:sp>
        <p:nvSpPr>
          <p:cNvPr id="3" name="ชื่อเรื่องรอง 2">
            <a:extLst>
              <a:ext uri="{FF2B5EF4-FFF2-40B4-BE49-F238E27FC236}">
                <a16:creationId xmlns:a16="http://schemas.microsoft.com/office/drawing/2014/main" id="{DF1AD323-4D76-47EB-BB64-857D7A17766B}"/>
              </a:ext>
            </a:extLst>
          </p:cNvPr>
          <p:cNvSpPr>
            <a:spLocks noGrp="1"/>
          </p:cNvSpPr>
          <p:nvPr>
            <p:ph type="subTitle" idx="1"/>
          </p:nvPr>
        </p:nvSpPr>
        <p:spPr>
          <a:xfrm>
            <a:off x="1751012" y="2957689"/>
            <a:ext cx="8689976" cy="2300111"/>
          </a:xfrm>
        </p:spPr>
        <p:txBody>
          <a:bodyPr>
            <a:normAutofit/>
          </a:bodyPr>
          <a:lstStyle/>
          <a:p>
            <a:r>
              <a:rPr lang="en-US" sz="6000" b="1" dirty="0">
                <a:solidFill>
                  <a:srgbClr val="C00000"/>
                </a:solidFill>
                <a:cs typeface="+mj-cs"/>
              </a:rPr>
              <a:t>“</a:t>
            </a:r>
            <a:r>
              <a:rPr lang="th-TH" sz="6000" b="1" dirty="0">
                <a:solidFill>
                  <a:srgbClr val="C00000"/>
                </a:solidFill>
                <a:cs typeface="+mj-cs"/>
              </a:rPr>
              <a:t>การประเมินชุมชน</a:t>
            </a:r>
            <a:r>
              <a:rPr lang="en-US" sz="6000" b="1" dirty="0">
                <a:solidFill>
                  <a:srgbClr val="C00000"/>
                </a:solidFill>
                <a:cs typeface="+mj-cs"/>
              </a:rPr>
              <a:t>”</a:t>
            </a:r>
            <a:endParaRPr lang="th-TH" sz="6000" b="1" dirty="0">
              <a:solidFill>
                <a:srgbClr val="C00000"/>
              </a:solidFill>
              <a:cs typeface="+mj-cs"/>
            </a:endParaRPr>
          </a:p>
        </p:txBody>
      </p:sp>
      <p:pic>
        <p:nvPicPr>
          <p:cNvPr id="5" name="รูปภาพ 4">
            <a:extLst>
              <a:ext uri="{FF2B5EF4-FFF2-40B4-BE49-F238E27FC236}">
                <a16:creationId xmlns:a16="http://schemas.microsoft.com/office/drawing/2014/main" id="{60BD382E-E801-481F-96DD-548C799B58E0}"/>
              </a:ext>
            </a:extLst>
          </p:cNvPr>
          <p:cNvPicPr>
            <a:picLocks noChangeAspect="1"/>
          </p:cNvPicPr>
          <p:nvPr/>
        </p:nvPicPr>
        <p:blipFill>
          <a:blip r:embed="rId2"/>
          <a:stretch>
            <a:fillRect/>
          </a:stretch>
        </p:blipFill>
        <p:spPr>
          <a:xfrm>
            <a:off x="4176889" y="4380088"/>
            <a:ext cx="3815644" cy="2020711"/>
          </a:xfrm>
          <a:prstGeom prst="rect">
            <a:avLst/>
          </a:prstGeom>
        </p:spPr>
      </p:pic>
    </p:spTree>
    <p:extLst>
      <p:ext uri="{BB962C8B-B14F-4D97-AF65-F5344CB8AC3E}">
        <p14:creationId xmlns:p14="http://schemas.microsoft.com/office/powerpoint/2010/main" val="1085066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86E0B17A-2FC7-4464-959C-620EEBCFCF83}"/>
              </a:ext>
            </a:extLst>
          </p:cNvPr>
          <p:cNvSpPr>
            <a:spLocks noGrp="1"/>
          </p:cNvSpPr>
          <p:nvPr>
            <p:ph type="title"/>
          </p:nvPr>
        </p:nvSpPr>
        <p:spPr>
          <a:xfrm>
            <a:off x="326753" y="550132"/>
            <a:ext cx="10364451" cy="1763439"/>
          </a:xfrm>
        </p:spPr>
        <p:txBody>
          <a:bodyPr>
            <a:normAutofit/>
          </a:bodyPr>
          <a:lstStyle/>
          <a:p>
            <a:r>
              <a:rPr lang="en-US" sz="3200" dirty="0">
                <a:solidFill>
                  <a:srgbClr val="002060"/>
                </a:solidFill>
              </a:rPr>
              <a:t>If you're not sure where to start, contact people from these groups</a:t>
            </a:r>
            <a:br>
              <a:rPr lang="en-US" dirty="0"/>
            </a:br>
            <a:r>
              <a:rPr lang="th-TH" b="1" u="sng" dirty="0">
                <a:solidFill>
                  <a:srgbClr val="C00000"/>
                </a:solidFill>
              </a:rPr>
              <a:t>หากคุณไม่แน่ใจว่าจะเริ่มต้นจากตรงไหน โปรดติดต่อผู้คนจากกลุ่มเหล่านี้</a:t>
            </a:r>
          </a:p>
        </p:txBody>
      </p:sp>
      <p:sp>
        <p:nvSpPr>
          <p:cNvPr id="3" name="ตัวแทนเนื้อหา 2">
            <a:extLst>
              <a:ext uri="{FF2B5EF4-FFF2-40B4-BE49-F238E27FC236}">
                <a16:creationId xmlns:a16="http://schemas.microsoft.com/office/drawing/2014/main" id="{F3B04022-B09A-46F2-BA99-64CF74FC5711}"/>
              </a:ext>
            </a:extLst>
          </p:cNvPr>
          <p:cNvSpPr>
            <a:spLocks noGrp="1"/>
          </p:cNvSpPr>
          <p:nvPr>
            <p:ph sz="quarter" idx="13"/>
          </p:nvPr>
        </p:nvSpPr>
        <p:spPr>
          <a:xfrm>
            <a:off x="880533" y="2313571"/>
            <a:ext cx="10792178" cy="4507940"/>
          </a:xfrm>
        </p:spPr>
        <p:txBody>
          <a:bodyPr/>
          <a:lstStyle/>
          <a:p>
            <a:pPr marL="0" indent="0">
              <a:buNone/>
            </a:pPr>
            <a:r>
              <a:rPr lang="en-US" dirty="0"/>
              <a:t>2. Rotary Action group </a:t>
            </a:r>
            <a:r>
              <a:rPr lang="th-TH" sz="2800" b="1" dirty="0">
                <a:solidFill>
                  <a:srgbClr val="C00000"/>
                </a:solidFill>
                <a:cs typeface="+mj-cs"/>
              </a:rPr>
              <a:t>กลุ่มปฏิบัติการ</a:t>
            </a:r>
            <a:r>
              <a:rPr lang="th-TH" sz="2800" b="1" dirty="0" err="1">
                <a:solidFill>
                  <a:srgbClr val="C00000"/>
                </a:solidFill>
                <a:cs typeface="+mj-cs"/>
              </a:rPr>
              <a:t>โร</a:t>
            </a:r>
            <a:r>
              <a:rPr lang="th-TH" sz="2800" b="1" dirty="0">
                <a:solidFill>
                  <a:srgbClr val="C00000"/>
                </a:solidFill>
                <a:cs typeface="+mj-cs"/>
              </a:rPr>
              <a:t>ตารี</a:t>
            </a:r>
            <a:endParaRPr lang="en-US" sz="2800" b="1" dirty="0">
              <a:solidFill>
                <a:srgbClr val="C00000"/>
              </a:solidFill>
              <a:cs typeface="+mj-cs"/>
            </a:endParaRPr>
          </a:p>
          <a:p>
            <a:pPr marL="0" indent="0">
              <a:buNone/>
            </a:pPr>
            <a:r>
              <a:rPr lang="en-US" dirty="0"/>
              <a:t>3. Cadre of technical advisers </a:t>
            </a:r>
            <a:r>
              <a:rPr lang="th-TH" sz="2800" b="1" dirty="0">
                <a:solidFill>
                  <a:srgbClr val="C00000"/>
                </a:solidFill>
                <a:cs typeface="+mj-cs"/>
              </a:rPr>
              <a:t>ที่ปรึกษาโครงการเพื่อมนุษยชาติ</a:t>
            </a:r>
            <a:endParaRPr lang="en-US" sz="2800" b="1" dirty="0">
              <a:solidFill>
                <a:srgbClr val="C00000"/>
              </a:solidFill>
              <a:cs typeface="+mj-cs"/>
            </a:endParaRPr>
          </a:p>
          <a:p>
            <a:pPr marL="0" indent="0">
              <a:buNone/>
            </a:pPr>
            <a:r>
              <a:rPr lang="en-US" dirty="0"/>
              <a:t>4. Rotary community corps </a:t>
            </a:r>
            <a:r>
              <a:rPr lang="th-TH" sz="2800" b="1" dirty="0">
                <a:solidFill>
                  <a:srgbClr val="C00000"/>
                </a:solidFill>
                <a:cs typeface="+mj-cs"/>
              </a:rPr>
              <a:t>ชุมชน</a:t>
            </a:r>
            <a:r>
              <a:rPr lang="th-TH" sz="2800" b="1" dirty="0" err="1">
                <a:solidFill>
                  <a:srgbClr val="C00000"/>
                </a:solidFill>
                <a:cs typeface="+mj-cs"/>
              </a:rPr>
              <a:t>โร</a:t>
            </a:r>
            <a:r>
              <a:rPr lang="th-TH" sz="2800" b="1" dirty="0">
                <a:solidFill>
                  <a:srgbClr val="C00000"/>
                </a:solidFill>
                <a:cs typeface="+mj-cs"/>
              </a:rPr>
              <a:t>ตารี</a:t>
            </a:r>
            <a:endParaRPr lang="en-US" sz="2800" b="1" dirty="0">
              <a:solidFill>
                <a:srgbClr val="C00000"/>
              </a:solidFill>
              <a:cs typeface="+mj-cs"/>
            </a:endParaRPr>
          </a:p>
          <a:p>
            <a:endParaRPr lang="th-TH" dirty="0"/>
          </a:p>
        </p:txBody>
      </p:sp>
      <p:pic>
        <p:nvPicPr>
          <p:cNvPr id="4" name="รูปภาพ 3">
            <a:extLst>
              <a:ext uri="{FF2B5EF4-FFF2-40B4-BE49-F238E27FC236}">
                <a16:creationId xmlns:a16="http://schemas.microsoft.com/office/drawing/2014/main" id="{22C18D56-21F0-4DB1-9140-ABD9980439F8}"/>
              </a:ext>
            </a:extLst>
          </p:cNvPr>
          <p:cNvPicPr>
            <a:picLocks noChangeAspect="1"/>
          </p:cNvPicPr>
          <p:nvPr/>
        </p:nvPicPr>
        <p:blipFill>
          <a:blip r:embed="rId2"/>
          <a:stretch>
            <a:fillRect/>
          </a:stretch>
        </p:blipFill>
        <p:spPr>
          <a:xfrm>
            <a:off x="10448472" y="36488"/>
            <a:ext cx="1658256" cy="1030313"/>
          </a:xfrm>
          <a:prstGeom prst="rect">
            <a:avLst/>
          </a:prstGeom>
        </p:spPr>
      </p:pic>
      <p:pic>
        <p:nvPicPr>
          <p:cNvPr id="5" name="รูปภาพ 4">
            <a:extLst>
              <a:ext uri="{FF2B5EF4-FFF2-40B4-BE49-F238E27FC236}">
                <a16:creationId xmlns:a16="http://schemas.microsoft.com/office/drawing/2014/main" id="{75E6D2B7-2ACB-4C74-B48E-6604ABE9E16C}"/>
              </a:ext>
            </a:extLst>
          </p:cNvPr>
          <p:cNvPicPr>
            <a:picLocks noChangeAspect="1"/>
          </p:cNvPicPr>
          <p:nvPr/>
        </p:nvPicPr>
        <p:blipFill>
          <a:blip r:embed="rId3"/>
          <a:stretch>
            <a:fillRect/>
          </a:stretch>
        </p:blipFill>
        <p:spPr>
          <a:xfrm>
            <a:off x="3522133" y="4323644"/>
            <a:ext cx="3364089" cy="1984224"/>
          </a:xfrm>
          <a:prstGeom prst="rect">
            <a:avLst/>
          </a:prstGeom>
        </p:spPr>
      </p:pic>
    </p:spTree>
    <p:extLst>
      <p:ext uri="{BB962C8B-B14F-4D97-AF65-F5344CB8AC3E}">
        <p14:creationId xmlns:p14="http://schemas.microsoft.com/office/powerpoint/2010/main" val="3503437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DEC18E0E-10AC-4634-AE4B-05C9778630A5}"/>
              </a:ext>
            </a:extLst>
          </p:cNvPr>
          <p:cNvSpPr>
            <a:spLocks noGrp="1"/>
          </p:cNvSpPr>
          <p:nvPr>
            <p:ph type="title"/>
          </p:nvPr>
        </p:nvSpPr>
        <p:spPr/>
        <p:txBody>
          <a:bodyPr>
            <a:normAutofit fontScale="90000"/>
          </a:bodyPr>
          <a:lstStyle/>
          <a:p>
            <a:r>
              <a:rPr lang="en-US" b="1" dirty="0">
                <a:solidFill>
                  <a:srgbClr val="002060"/>
                </a:solidFill>
              </a:rPr>
              <a:t>Planning for Sustainable Projects</a:t>
            </a:r>
            <a:br>
              <a:rPr lang="en-US" b="1" dirty="0">
                <a:solidFill>
                  <a:srgbClr val="002060"/>
                </a:solidFill>
              </a:rPr>
            </a:br>
            <a:br>
              <a:rPr lang="en-US" b="1" dirty="0">
                <a:solidFill>
                  <a:srgbClr val="002060"/>
                </a:solidFill>
              </a:rPr>
            </a:br>
            <a:r>
              <a:rPr lang="th-TH" sz="4900" b="1" dirty="0">
                <a:solidFill>
                  <a:srgbClr val="C00000"/>
                </a:solidFill>
              </a:rPr>
              <a:t>การวางแผนสำหรับโครงการที่ยั่งยืน</a:t>
            </a:r>
          </a:p>
        </p:txBody>
      </p:sp>
      <p:pic>
        <p:nvPicPr>
          <p:cNvPr id="4" name="ตัวแทนเนื้อหา 3">
            <a:extLst>
              <a:ext uri="{FF2B5EF4-FFF2-40B4-BE49-F238E27FC236}">
                <a16:creationId xmlns:a16="http://schemas.microsoft.com/office/drawing/2014/main" id="{DD452AE5-85FA-4830-90C1-E0C64AD99D51}"/>
              </a:ext>
            </a:extLst>
          </p:cNvPr>
          <p:cNvPicPr>
            <a:picLocks noGrp="1" noChangeAspect="1"/>
          </p:cNvPicPr>
          <p:nvPr>
            <p:ph sz="quarter" idx="13"/>
          </p:nvPr>
        </p:nvPicPr>
        <p:blipFill>
          <a:blip r:embed="rId2"/>
          <a:stretch>
            <a:fillRect/>
          </a:stretch>
        </p:blipFill>
        <p:spPr>
          <a:xfrm>
            <a:off x="9798756" y="79024"/>
            <a:ext cx="2344207" cy="1596177"/>
          </a:xfrm>
          <a:prstGeom prst="rect">
            <a:avLst/>
          </a:prstGeom>
        </p:spPr>
      </p:pic>
      <p:pic>
        <p:nvPicPr>
          <p:cNvPr id="3" name="รูปภาพ 2">
            <a:extLst>
              <a:ext uri="{FF2B5EF4-FFF2-40B4-BE49-F238E27FC236}">
                <a16:creationId xmlns:a16="http://schemas.microsoft.com/office/drawing/2014/main" id="{5E5893E5-0A2F-44A8-8F0E-6D4C00067E0C}"/>
              </a:ext>
            </a:extLst>
          </p:cNvPr>
          <p:cNvPicPr>
            <a:picLocks noChangeAspect="1"/>
          </p:cNvPicPr>
          <p:nvPr/>
        </p:nvPicPr>
        <p:blipFill>
          <a:blip r:embed="rId3"/>
          <a:stretch>
            <a:fillRect/>
          </a:stretch>
        </p:blipFill>
        <p:spPr>
          <a:xfrm>
            <a:off x="3209925" y="2579512"/>
            <a:ext cx="5772150" cy="3238500"/>
          </a:xfrm>
          <a:prstGeom prst="rect">
            <a:avLst/>
          </a:prstGeom>
        </p:spPr>
      </p:pic>
    </p:spTree>
    <p:extLst>
      <p:ext uri="{BB962C8B-B14F-4D97-AF65-F5344CB8AC3E}">
        <p14:creationId xmlns:p14="http://schemas.microsoft.com/office/powerpoint/2010/main" val="2645156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0CE238E6-236C-40C5-AC62-3EA8B55F1766}"/>
              </a:ext>
            </a:extLst>
          </p:cNvPr>
          <p:cNvSpPr>
            <a:spLocks noGrp="1"/>
          </p:cNvSpPr>
          <p:nvPr>
            <p:ph type="title"/>
          </p:nvPr>
        </p:nvSpPr>
        <p:spPr>
          <a:xfrm>
            <a:off x="913775" y="1"/>
            <a:ext cx="10364451" cy="1704621"/>
          </a:xfrm>
        </p:spPr>
        <p:txBody>
          <a:bodyPr/>
          <a:lstStyle/>
          <a:p>
            <a:r>
              <a:rPr lang="en-US" b="1" dirty="0">
                <a:solidFill>
                  <a:srgbClr val="002060"/>
                </a:solidFill>
              </a:rPr>
              <a:t>Planning for Sustainable Projects</a:t>
            </a:r>
            <a:br>
              <a:rPr lang="en-US" dirty="0"/>
            </a:br>
            <a:r>
              <a:rPr lang="th-TH" b="1" u="sng" dirty="0">
                <a:solidFill>
                  <a:srgbClr val="C00000"/>
                </a:solidFill>
              </a:rPr>
              <a:t>การวางแผนสำหรับโครงการที่ยั่งยืน</a:t>
            </a:r>
          </a:p>
        </p:txBody>
      </p:sp>
      <p:sp>
        <p:nvSpPr>
          <p:cNvPr id="3" name="ตัวแทนเนื้อหา 2">
            <a:extLst>
              <a:ext uri="{FF2B5EF4-FFF2-40B4-BE49-F238E27FC236}">
                <a16:creationId xmlns:a16="http://schemas.microsoft.com/office/drawing/2014/main" id="{B7F90D16-FF90-4820-ACFC-FFE79F2ED8F7}"/>
              </a:ext>
            </a:extLst>
          </p:cNvPr>
          <p:cNvSpPr>
            <a:spLocks noGrp="1"/>
          </p:cNvSpPr>
          <p:nvPr>
            <p:ph sz="quarter" idx="13"/>
          </p:nvPr>
        </p:nvSpPr>
        <p:spPr>
          <a:xfrm>
            <a:off x="440267" y="1512711"/>
            <a:ext cx="11564862" cy="4707467"/>
          </a:xfrm>
        </p:spPr>
        <p:txBody>
          <a:bodyPr>
            <a:normAutofit fontScale="85000" lnSpcReduction="10000"/>
          </a:bodyPr>
          <a:lstStyle/>
          <a:p>
            <a:r>
              <a:rPr lang="en-US" dirty="0"/>
              <a:t>The goal of global grants is to make a lasting difference in people’s lives. We want results that will continue long after the vocational training team returns home, the scholar finishes her studies, or your club submits its final project report to the Foundation. </a:t>
            </a:r>
            <a:r>
              <a:rPr lang="th-TH" sz="3600" b="1" dirty="0">
                <a:solidFill>
                  <a:srgbClr val="C00000"/>
                </a:solidFill>
                <a:cs typeface="+mj-cs"/>
              </a:rPr>
              <a:t>เป้าหมายของทุนสนับสนุนระดับโลกคือการสร้างความแตกต่างที่ยั่งยืนในชีวิตของผู้คน เราต้องการผลลัพธ์ที่จะดำเนินต่อไปอีกนานหลังจากที่ทีมฝึกอาชีพกลับบ้าน นักวิชาการสำเร็จการศึกษา หรือสโมสรของคุณส่งรายงานโครงการขั้นสุดท้ายให้กับมูลนิธิ</a:t>
            </a:r>
            <a:endParaRPr lang="en-US" sz="3600" b="1" dirty="0">
              <a:solidFill>
                <a:srgbClr val="C00000"/>
              </a:solidFill>
              <a:cs typeface="+mj-cs"/>
            </a:endParaRPr>
          </a:p>
          <a:p>
            <a:r>
              <a:rPr lang="en-US" dirty="0"/>
              <a:t>To achieve that goal, it's important to start thinking about sustainability as soon as you begin developing a project. </a:t>
            </a:r>
            <a:r>
              <a:rPr lang="th-TH" sz="3000" b="1" dirty="0">
                <a:solidFill>
                  <a:srgbClr val="C00000"/>
                </a:solidFill>
                <a:cs typeface="+mj-cs"/>
              </a:rPr>
              <a:t>เพื่อให้บรรลุเป้าหมายนั้น สิ่งสำคัญคือต้องเริ่มคิดถึงความยั่งยืนทันทีที่คุณเริ่มพัฒนาโครงการ</a:t>
            </a:r>
            <a:endParaRPr lang="en-US" sz="3000" b="1" dirty="0">
              <a:solidFill>
                <a:srgbClr val="C00000"/>
              </a:solidFill>
              <a:cs typeface="+mj-cs"/>
            </a:endParaRPr>
          </a:p>
          <a:p>
            <a:r>
              <a:rPr lang="en-US" dirty="0"/>
              <a:t>Sustainability isn’t something that you can add at the end. Factor it into every aspect of your activities — from planning through the final report. </a:t>
            </a:r>
            <a:r>
              <a:rPr lang="th-TH" sz="3600" b="1" dirty="0">
                <a:solidFill>
                  <a:srgbClr val="C00000"/>
                </a:solidFill>
                <a:cs typeface="+mj-cs"/>
              </a:rPr>
              <a:t>ความยั่งยืนไม่ใช่สิ่งที่คุณสามารถเพิ่มได้ในตอนท้าย คำนึงถึงปัจจัยดังกล่าวในทุกแง่มุมของกิจกรรมของคุณ ตั้งแต่การวางแผนไปจนถึงรายงานขั้นสุดท้าย</a:t>
            </a:r>
            <a:endParaRPr lang="en-US" sz="3600" b="1" dirty="0">
              <a:solidFill>
                <a:srgbClr val="C00000"/>
              </a:solidFill>
              <a:cs typeface="+mj-cs"/>
            </a:endParaRPr>
          </a:p>
          <a:p>
            <a:endParaRPr lang="en-US" sz="3600" dirty="0"/>
          </a:p>
          <a:p>
            <a:endParaRPr lang="th-TH" dirty="0"/>
          </a:p>
        </p:txBody>
      </p:sp>
      <p:pic>
        <p:nvPicPr>
          <p:cNvPr id="4" name="รูปภาพ 3">
            <a:extLst>
              <a:ext uri="{FF2B5EF4-FFF2-40B4-BE49-F238E27FC236}">
                <a16:creationId xmlns:a16="http://schemas.microsoft.com/office/drawing/2014/main" id="{A2174810-5A87-4F7A-A144-4CAB8B4480E6}"/>
              </a:ext>
            </a:extLst>
          </p:cNvPr>
          <p:cNvPicPr>
            <a:picLocks noChangeAspect="1"/>
          </p:cNvPicPr>
          <p:nvPr/>
        </p:nvPicPr>
        <p:blipFill>
          <a:blip r:embed="rId2"/>
          <a:stretch>
            <a:fillRect/>
          </a:stretch>
        </p:blipFill>
        <p:spPr>
          <a:xfrm>
            <a:off x="10346873" y="122665"/>
            <a:ext cx="1658256" cy="1030313"/>
          </a:xfrm>
          <a:prstGeom prst="rect">
            <a:avLst/>
          </a:prstGeom>
        </p:spPr>
      </p:pic>
    </p:spTree>
    <p:extLst>
      <p:ext uri="{BB962C8B-B14F-4D97-AF65-F5344CB8AC3E}">
        <p14:creationId xmlns:p14="http://schemas.microsoft.com/office/powerpoint/2010/main" val="1671813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AB83B69A-643F-4973-8616-03D4CC0D89E7}"/>
              </a:ext>
            </a:extLst>
          </p:cNvPr>
          <p:cNvSpPr>
            <a:spLocks noGrp="1"/>
          </p:cNvSpPr>
          <p:nvPr>
            <p:ph type="title"/>
          </p:nvPr>
        </p:nvSpPr>
        <p:spPr/>
        <p:txBody>
          <a:bodyPr/>
          <a:lstStyle/>
          <a:p>
            <a:r>
              <a:rPr lang="en-US" b="1" dirty="0">
                <a:solidFill>
                  <a:srgbClr val="002060"/>
                </a:solidFill>
              </a:rPr>
              <a:t>What is sustainability? </a:t>
            </a:r>
            <a:br>
              <a:rPr lang="en-US" dirty="0"/>
            </a:br>
            <a:r>
              <a:rPr lang="th-TH" sz="4400" b="1" u="sng" dirty="0">
                <a:solidFill>
                  <a:srgbClr val="C00000"/>
                </a:solidFill>
              </a:rPr>
              <a:t>ความยั่งยืนคืออะไร?</a:t>
            </a:r>
          </a:p>
        </p:txBody>
      </p:sp>
      <p:sp>
        <p:nvSpPr>
          <p:cNvPr id="3" name="ตัวแทนเนื้อหา 2">
            <a:extLst>
              <a:ext uri="{FF2B5EF4-FFF2-40B4-BE49-F238E27FC236}">
                <a16:creationId xmlns:a16="http://schemas.microsoft.com/office/drawing/2014/main" id="{D5B8592F-2222-4D7C-B78B-921E80933705}"/>
              </a:ext>
            </a:extLst>
          </p:cNvPr>
          <p:cNvSpPr>
            <a:spLocks noGrp="1"/>
          </p:cNvSpPr>
          <p:nvPr>
            <p:ph sz="quarter" idx="13"/>
          </p:nvPr>
        </p:nvSpPr>
        <p:spPr>
          <a:xfrm>
            <a:off x="913774" y="2122312"/>
            <a:ext cx="10363826" cy="3668888"/>
          </a:xfrm>
        </p:spPr>
        <p:txBody>
          <a:bodyPr>
            <a:normAutofit lnSpcReduction="10000"/>
          </a:bodyPr>
          <a:lstStyle/>
          <a:p>
            <a:r>
              <a:rPr lang="en-US" dirty="0"/>
              <a:t>For Rotary projects, sustainability means long-term solutions to community problems that community members can support after grant funding ends. </a:t>
            </a:r>
            <a:r>
              <a:rPr lang="th-TH" sz="2800" b="1" dirty="0">
                <a:solidFill>
                  <a:srgbClr val="C00000"/>
                </a:solidFill>
                <a:cs typeface="+mj-cs"/>
              </a:rPr>
              <a:t>สำหรับโครงการ</a:t>
            </a:r>
            <a:r>
              <a:rPr lang="th-TH" sz="2800" b="1" dirty="0" err="1">
                <a:solidFill>
                  <a:srgbClr val="C00000"/>
                </a:solidFill>
                <a:cs typeface="+mj-cs"/>
              </a:rPr>
              <a:t>โร</a:t>
            </a:r>
            <a:r>
              <a:rPr lang="th-TH" sz="2800" b="1" dirty="0">
                <a:solidFill>
                  <a:srgbClr val="C00000"/>
                </a:solidFill>
                <a:cs typeface="+mj-cs"/>
              </a:rPr>
              <a:t>ตารี ความยั่งยืนหมายถึงการแก้ปัญหาระยะยาวสำหรับปัญหาชุมชนที่สมาชิกชุมชนสามารถสนับสนุนได้หลังจากทุนสนับสนุนสิ้นสุดลง</a:t>
            </a:r>
            <a:endParaRPr lang="en-US" sz="2800" b="1" dirty="0">
              <a:solidFill>
                <a:srgbClr val="C00000"/>
              </a:solidFill>
              <a:cs typeface="+mj-cs"/>
            </a:endParaRPr>
          </a:p>
          <a:p>
            <a:r>
              <a:rPr lang="en-US" dirty="0"/>
              <a:t>Sustainable projects will have measurable and lasting outcomes for the community. Let's take a look at six steps that can help to ensure the long-term sustainability of your project. </a:t>
            </a:r>
            <a:r>
              <a:rPr lang="th-TH" sz="2800" b="1" dirty="0">
                <a:solidFill>
                  <a:srgbClr val="C00000"/>
                </a:solidFill>
                <a:cs typeface="+mj-cs"/>
              </a:rPr>
              <a:t>โครงการที่ยั่งยืนจะมีผลที่วัดผลได้และยั่งยืนสำหรับชุมชน มาดูหกขั้นตอนที่สามารถช่วยรับประกันความยั่งยืนในระยะยาวของโครงการของคุณกันดีกว่า</a:t>
            </a:r>
          </a:p>
        </p:txBody>
      </p:sp>
      <p:pic>
        <p:nvPicPr>
          <p:cNvPr id="4" name="รูปภาพ 3">
            <a:extLst>
              <a:ext uri="{FF2B5EF4-FFF2-40B4-BE49-F238E27FC236}">
                <a16:creationId xmlns:a16="http://schemas.microsoft.com/office/drawing/2014/main" id="{4652F283-593B-479B-8109-E894EFC474C2}"/>
              </a:ext>
            </a:extLst>
          </p:cNvPr>
          <p:cNvPicPr>
            <a:picLocks noChangeAspect="1"/>
          </p:cNvPicPr>
          <p:nvPr/>
        </p:nvPicPr>
        <p:blipFill>
          <a:blip r:embed="rId2"/>
          <a:stretch>
            <a:fillRect/>
          </a:stretch>
        </p:blipFill>
        <p:spPr>
          <a:xfrm>
            <a:off x="10290427" y="103360"/>
            <a:ext cx="1658256" cy="1030313"/>
          </a:xfrm>
          <a:prstGeom prst="rect">
            <a:avLst/>
          </a:prstGeom>
        </p:spPr>
      </p:pic>
    </p:spTree>
    <p:extLst>
      <p:ext uri="{BB962C8B-B14F-4D97-AF65-F5344CB8AC3E}">
        <p14:creationId xmlns:p14="http://schemas.microsoft.com/office/powerpoint/2010/main" val="2103309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032BE89E-9EBD-46D1-8302-F4BD8DC485A4}"/>
              </a:ext>
            </a:extLst>
          </p:cNvPr>
          <p:cNvSpPr>
            <a:spLocks noGrp="1"/>
          </p:cNvSpPr>
          <p:nvPr>
            <p:ph type="title"/>
          </p:nvPr>
        </p:nvSpPr>
        <p:spPr>
          <a:xfrm>
            <a:off x="913775" y="293511"/>
            <a:ext cx="10364451" cy="1921183"/>
          </a:xfrm>
        </p:spPr>
        <p:txBody>
          <a:bodyPr/>
          <a:lstStyle/>
          <a:p>
            <a:r>
              <a:rPr lang="en-US" b="1" dirty="0">
                <a:solidFill>
                  <a:srgbClr val="002060"/>
                </a:solidFill>
              </a:rPr>
              <a:t>Six steps to sustainability</a:t>
            </a:r>
            <a:br>
              <a:rPr lang="en-US" dirty="0"/>
            </a:br>
            <a:r>
              <a:rPr lang="th-TH" sz="4400" b="1" u="sng" dirty="0">
                <a:solidFill>
                  <a:srgbClr val="C00000"/>
                </a:solidFill>
              </a:rPr>
              <a:t>หกขั้นตอนสู่ความยั่งยืน</a:t>
            </a:r>
          </a:p>
        </p:txBody>
      </p:sp>
      <p:sp>
        <p:nvSpPr>
          <p:cNvPr id="3" name="ตัวแทนเนื้อหา 2">
            <a:extLst>
              <a:ext uri="{FF2B5EF4-FFF2-40B4-BE49-F238E27FC236}">
                <a16:creationId xmlns:a16="http://schemas.microsoft.com/office/drawing/2014/main" id="{7ACD86CC-B2D5-4AD8-9AD0-9EDE5F75B9B9}"/>
              </a:ext>
            </a:extLst>
          </p:cNvPr>
          <p:cNvSpPr>
            <a:spLocks noGrp="1"/>
          </p:cNvSpPr>
          <p:nvPr>
            <p:ph sz="quarter" idx="13"/>
          </p:nvPr>
        </p:nvSpPr>
        <p:spPr>
          <a:xfrm>
            <a:off x="451557" y="1862667"/>
            <a:ext cx="11424354" cy="4086577"/>
          </a:xfrm>
        </p:spPr>
        <p:txBody>
          <a:bodyPr>
            <a:normAutofit/>
          </a:bodyPr>
          <a:lstStyle/>
          <a:p>
            <a:pPr marL="0" indent="0">
              <a:buNone/>
            </a:pPr>
            <a:r>
              <a:rPr lang="en-US" dirty="0"/>
              <a:t>1. Start with the community assessment </a:t>
            </a:r>
            <a:r>
              <a:rPr lang="th-TH" dirty="0"/>
              <a:t>   </a:t>
            </a:r>
            <a:r>
              <a:rPr lang="th-TH" sz="2800" b="1" dirty="0">
                <a:solidFill>
                  <a:srgbClr val="C00000"/>
                </a:solidFill>
                <a:cs typeface="+mj-cs"/>
              </a:rPr>
              <a:t>เริ่มต้นด้วยการประเมินชุมชน</a:t>
            </a:r>
            <a:endParaRPr lang="en-US" sz="2800" b="1" dirty="0">
              <a:solidFill>
                <a:srgbClr val="C00000"/>
              </a:solidFill>
              <a:cs typeface="+mj-cs"/>
            </a:endParaRPr>
          </a:p>
          <a:p>
            <a:pPr marL="0" indent="0">
              <a:buNone/>
            </a:pPr>
            <a:r>
              <a:rPr lang="en-US" dirty="0"/>
              <a:t>2. Encourage local ownership </a:t>
            </a:r>
            <a:r>
              <a:rPr lang="th-TH" dirty="0"/>
              <a:t>   </a:t>
            </a:r>
            <a:r>
              <a:rPr lang="th-TH" sz="2800" b="1" dirty="0">
                <a:solidFill>
                  <a:srgbClr val="C00000"/>
                </a:solidFill>
                <a:cs typeface="+mj-cs"/>
              </a:rPr>
              <a:t>ส่งเสริมการเป็นเจ้าของให้กับคนในท้องถิ่น</a:t>
            </a:r>
            <a:endParaRPr lang="en-US" sz="2800" b="1" dirty="0">
              <a:solidFill>
                <a:srgbClr val="C00000"/>
              </a:solidFill>
              <a:cs typeface="+mj-cs"/>
            </a:endParaRPr>
          </a:p>
          <a:p>
            <a:pPr marL="0" indent="0">
              <a:buNone/>
            </a:pPr>
            <a:r>
              <a:rPr lang="en-US" dirty="0"/>
              <a:t>3. Provide training </a:t>
            </a:r>
            <a:r>
              <a:rPr lang="th-TH" dirty="0"/>
              <a:t>   </a:t>
            </a:r>
            <a:r>
              <a:rPr lang="th-TH" sz="2800" b="1" dirty="0">
                <a:solidFill>
                  <a:srgbClr val="C00000"/>
                </a:solidFill>
                <a:cs typeface="+mj-cs"/>
              </a:rPr>
              <a:t>จัดให้มีการฝึกอบรมในโครงการ</a:t>
            </a:r>
            <a:endParaRPr lang="en-US" sz="2800" b="1" dirty="0">
              <a:solidFill>
                <a:srgbClr val="C00000"/>
              </a:solidFill>
              <a:cs typeface="+mj-cs"/>
            </a:endParaRPr>
          </a:p>
          <a:p>
            <a:pPr marL="0" indent="0">
              <a:buNone/>
            </a:pPr>
            <a:r>
              <a:rPr lang="en-US" dirty="0"/>
              <a:t>4. Buy local </a:t>
            </a:r>
            <a:r>
              <a:rPr lang="th-TH" dirty="0"/>
              <a:t>   </a:t>
            </a:r>
            <a:r>
              <a:rPr lang="th-TH" sz="2800" b="1" dirty="0">
                <a:solidFill>
                  <a:srgbClr val="C00000"/>
                </a:solidFill>
                <a:cs typeface="+mj-cs"/>
              </a:rPr>
              <a:t>จัดซื้อเครื่องมือและวัสดุอุปกรณ์ในท้องถิ่น</a:t>
            </a:r>
            <a:endParaRPr lang="en-US" sz="2800" b="1" dirty="0">
              <a:solidFill>
                <a:srgbClr val="C00000"/>
              </a:solidFill>
              <a:cs typeface="+mj-cs"/>
            </a:endParaRPr>
          </a:p>
          <a:p>
            <a:pPr marL="0" indent="0">
              <a:buNone/>
            </a:pPr>
            <a:r>
              <a:rPr lang="en-US" dirty="0"/>
              <a:t>5. Find local Funding </a:t>
            </a:r>
            <a:r>
              <a:rPr lang="th-TH" dirty="0"/>
              <a:t>   </a:t>
            </a:r>
            <a:r>
              <a:rPr lang="th-TH" sz="2800" b="1" dirty="0">
                <a:solidFill>
                  <a:srgbClr val="C00000"/>
                </a:solidFill>
                <a:cs typeface="+mj-cs"/>
              </a:rPr>
              <a:t>ค้นหาเงินทุนในท้องถิ่นเพื่อร่วมสนับสนุนทั้งปัจจุบันและอนาคต</a:t>
            </a:r>
            <a:endParaRPr lang="en-US" sz="2800" b="1" dirty="0">
              <a:solidFill>
                <a:srgbClr val="C00000"/>
              </a:solidFill>
              <a:cs typeface="+mj-cs"/>
            </a:endParaRPr>
          </a:p>
          <a:p>
            <a:pPr marL="0" indent="0">
              <a:buNone/>
            </a:pPr>
            <a:r>
              <a:rPr lang="en-US" dirty="0"/>
              <a:t>6. Measure your success </a:t>
            </a:r>
            <a:r>
              <a:rPr lang="th-TH" dirty="0"/>
              <a:t>   </a:t>
            </a:r>
            <a:r>
              <a:rPr lang="th-TH" sz="2800" b="1" dirty="0">
                <a:solidFill>
                  <a:srgbClr val="C00000"/>
                </a:solidFill>
                <a:cs typeface="+mj-cs"/>
              </a:rPr>
              <a:t>สามารถวัดความสำเร็จของคุณได้</a:t>
            </a:r>
          </a:p>
        </p:txBody>
      </p:sp>
      <p:pic>
        <p:nvPicPr>
          <p:cNvPr id="4" name="รูปภาพ 3">
            <a:extLst>
              <a:ext uri="{FF2B5EF4-FFF2-40B4-BE49-F238E27FC236}">
                <a16:creationId xmlns:a16="http://schemas.microsoft.com/office/drawing/2014/main" id="{1E7BCB60-E5BA-49AE-B5BC-EB0AC33268F9}"/>
              </a:ext>
            </a:extLst>
          </p:cNvPr>
          <p:cNvPicPr>
            <a:picLocks noChangeAspect="1"/>
          </p:cNvPicPr>
          <p:nvPr/>
        </p:nvPicPr>
        <p:blipFill>
          <a:blip r:embed="rId2"/>
          <a:stretch>
            <a:fillRect/>
          </a:stretch>
        </p:blipFill>
        <p:spPr>
          <a:xfrm>
            <a:off x="10448472" y="103360"/>
            <a:ext cx="1658256" cy="1030313"/>
          </a:xfrm>
          <a:prstGeom prst="rect">
            <a:avLst/>
          </a:prstGeom>
        </p:spPr>
      </p:pic>
    </p:spTree>
    <p:extLst>
      <p:ext uri="{BB962C8B-B14F-4D97-AF65-F5344CB8AC3E}">
        <p14:creationId xmlns:p14="http://schemas.microsoft.com/office/powerpoint/2010/main" val="2658863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ตัวแทนเนื้อหา 5">
            <a:extLst>
              <a:ext uri="{FF2B5EF4-FFF2-40B4-BE49-F238E27FC236}">
                <a16:creationId xmlns:a16="http://schemas.microsoft.com/office/drawing/2014/main" id="{F19994F6-0ADF-4BCB-A5F4-88991B0B0619}"/>
              </a:ext>
            </a:extLst>
          </p:cNvPr>
          <p:cNvSpPr>
            <a:spLocks noGrp="1"/>
          </p:cNvSpPr>
          <p:nvPr>
            <p:ph sz="quarter" idx="13"/>
          </p:nvPr>
        </p:nvSpPr>
        <p:spPr>
          <a:xfrm>
            <a:off x="913774" y="1049867"/>
            <a:ext cx="10363826" cy="4741332"/>
          </a:xfrm>
        </p:spPr>
        <p:txBody>
          <a:bodyPr>
            <a:normAutofit/>
          </a:bodyPr>
          <a:lstStyle/>
          <a:p>
            <a:pPr marL="0" indent="0">
              <a:buNone/>
            </a:pPr>
            <a:r>
              <a:rPr lang="th-TH" sz="4400" b="1" dirty="0">
                <a:solidFill>
                  <a:srgbClr val="C00000"/>
                </a:solidFill>
                <a:cs typeface="+mj-cs"/>
              </a:rPr>
              <a:t>           </a:t>
            </a:r>
            <a:r>
              <a:rPr lang="th-TH" sz="4400" b="1" dirty="0">
                <a:solidFill>
                  <a:srgbClr val="002060"/>
                </a:solidFill>
                <a:cs typeface="+mj-cs"/>
              </a:rPr>
              <a:t>ขอขอบคุณและขออวยพรให้ทุกท่านประสบความสำเร็จ</a:t>
            </a:r>
          </a:p>
        </p:txBody>
      </p:sp>
      <p:pic>
        <p:nvPicPr>
          <p:cNvPr id="7" name="รูปภาพ 6">
            <a:extLst>
              <a:ext uri="{FF2B5EF4-FFF2-40B4-BE49-F238E27FC236}">
                <a16:creationId xmlns:a16="http://schemas.microsoft.com/office/drawing/2014/main" id="{5BB5D331-46CE-4980-8D9D-993EE436E207}"/>
              </a:ext>
            </a:extLst>
          </p:cNvPr>
          <p:cNvPicPr>
            <a:picLocks noChangeAspect="1"/>
          </p:cNvPicPr>
          <p:nvPr/>
        </p:nvPicPr>
        <p:blipFill>
          <a:blip r:embed="rId2"/>
          <a:stretch>
            <a:fillRect/>
          </a:stretch>
        </p:blipFill>
        <p:spPr>
          <a:xfrm>
            <a:off x="3917244" y="2314575"/>
            <a:ext cx="3657600" cy="3137958"/>
          </a:xfrm>
          <a:prstGeom prst="rect">
            <a:avLst/>
          </a:prstGeom>
        </p:spPr>
      </p:pic>
    </p:spTree>
    <p:extLst>
      <p:ext uri="{BB962C8B-B14F-4D97-AF65-F5344CB8AC3E}">
        <p14:creationId xmlns:p14="http://schemas.microsoft.com/office/powerpoint/2010/main" val="2680936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C182E952-842A-4B75-AE4C-3457BD0235F2}"/>
              </a:ext>
            </a:extLst>
          </p:cNvPr>
          <p:cNvSpPr>
            <a:spLocks noGrp="1"/>
          </p:cNvSpPr>
          <p:nvPr>
            <p:ph type="title"/>
          </p:nvPr>
        </p:nvSpPr>
        <p:spPr>
          <a:xfrm>
            <a:off x="913775" y="327379"/>
            <a:ext cx="10364451" cy="1207910"/>
          </a:xfrm>
        </p:spPr>
        <p:txBody>
          <a:bodyPr/>
          <a:lstStyle/>
          <a:p>
            <a:r>
              <a:rPr lang="en-US" dirty="0">
                <a:solidFill>
                  <a:srgbClr val="002060"/>
                </a:solidFill>
              </a:rPr>
              <a:t>What is a community assessment</a:t>
            </a:r>
            <a:br>
              <a:rPr lang="en-US" dirty="0">
                <a:solidFill>
                  <a:srgbClr val="002060"/>
                </a:solidFill>
              </a:rPr>
            </a:br>
            <a:r>
              <a:rPr lang="th-TH" b="1" u="sng" dirty="0">
                <a:solidFill>
                  <a:srgbClr val="C00000"/>
                </a:solidFill>
              </a:rPr>
              <a:t>การประเมินชุมชนคืออะไร....</a:t>
            </a:r>
          </a:p>
        </p:txBody>
      </p:sp>
      <p:sp>
        <p:nvSpPr>
          <p:cNvPr id="3" name="ตัวแทนเนื้อหา 2">
            <a:extLst>
              <a:ext uri="{FF2B5EF4-FFF2-40B4-BE49-F238E27FC236}">
                <a16:creationId xmlns:a16="http://schemas.microsoft.com/office/drawing/2014/main" id="{C9E1957D-7B4A-417D-8CF0-4A8F4B43DCEE}"/>
              </a:ext>
            </a:extLst>
          </p:cNvPr>
          <p:cNvSpPr>
            <a:spLocks noGrp="1"/>
          </p:cNvSpPr>
          <p:nvPr>
            <p:ph sz="quarter" idx="13"/>
          </p:nvPr>
        </p:nvSpPr>
        <p:spPr>
          <a:xfrm>
            <a:off x="338667" y="1477786"/>
            <a:ext cx="11356622" cy="5380214"/>
          </a:xfrm>
        </p:spPr>
        <p:txBody>
          <a:bodyPr>
            <a:normAutofit/>
          </a:bodyPr>
          <a:lstStyle/>
          <a:p>
            <a:r>
              <a:rPr lang="en-US" dirty="0"/>
              <a:t>A community assessment is an essential first step in planning an effective project. </a:t>
            </a:r>
            <a:r>
              <a:rPr lang="th-TH" sz="3000" b="1" dirty="0">
                <a:solidFill>
                  <a:srgbClr val="C00000"/>
                </a:solidFill>
              </a:rPr>
              <a:t>การประเมินชุมชนเป็นขั้นตอนแรกที่สำคัญของการวางแผนโครงการที่มีประสิทธิภาพ</a:t>
            </a:r>
            <a:endParaRPr lang="en-US" sz="3000" b="1" dirty="0">
              <a:solidFill>
                <a:srgbClr val="C00000"/>
              </a:solidFill>
            </a:endParaRPr>
          </a:p>
          <a:p>
            <a:r>
              <a:rPr lang="en-US" dirty="0"/>
              <a:t>The assessment process is an opportunity to gain insights and to find out what has been tried before and what has or hasn't worked well. </a:t>
            </a:r>
            <a:r>
              <a:rPr lang="th-TH" sz="3000" b="1" dirty="0">
                <a:solidFill>
                  <a:srgbClr val="C00000"/>
                </a:solidFill>
              </a:rPr>
              <a:t>กระบวนการประเมินเป็นโอกาสที่จะได้รับข้อมูลเชิงลึกและเพื่อค้นหาว่าสิ่งใดที่ได้ลองไปแล้ว และสิ่งใดที่ใช้ได้ผลดีหรือไม่ได้ผล</a:t>
            </a:r>
            <a:r>
              <a:rPr lang="en-US" sz="3000" b="1" dirty="0">
                <a:solidFill>
                  <a:srgbClr val="C00000"/>
                </a:solidFill>
              </a:rPr>
              <a:t> </a:t>
            </a:r>
          </a:p>
          <a:p>
            <a:pPr marL="0" indent="0">
              <a:buNone/>
            </a:pPr>
            <a:r>
              <a:rPr lang="en-US" dirty="0"/>
              <a:t> </a:t>
            </a:r>
            <a:endParaRPr lang="th-TH" dirty="0"/>
          </a:p>
        </p:txBody>
      </p:sp>
      <p:pic>
        <p:nvPicPr>
          <p:cNvPr id="4" name="รูปภาพ 3">
            <a:extLst>
              <a:ext uri="{FF2B5EF4-FFF2-40B4-BE49-F238E27FC236}">
                <a16:creationId xmlns:a16="http://schemas.microsoft.com/office/drawing/2014/main" id="{47143AEB-B8FC-4F67-BC96-66FCE023BC16}"/>
              </a:ext>
            </a:extLst>
          </p:cNvPr>
          <p:cNvPicPr>
            <a:picLocks noChangeAspect="1"/>
          </p:cNvPicPr>
          <p:nvPr/>
        </p:nvPicPr>
        <p:blipFill>
          <a:blip r:embed="rId2"/>
          <a:stretch>
            <a:fillRect/>
          </a:stretch>
        </p:blipFill>
        <p:spPr>
          <a:xfrm>
            <a:off x="10448472" y="180624"/>
            <a:ext cx="1658256" cy="1030313"/>
          </a:xfrm>
          <a:prstGeom prst="rect">
            <a:avLst/>
          </a:prstGeom>
        </p:spPr>
      </p:pic>
      <p:pic>
        <p:nvPicPr>
          <p:cNvPr id="5" name="รูปภาพ 4">
            <a:extLst>
              <a:ext uri="{FF2B5EF4-FFF2-40B4-BE49-F238E27FC236}">
                <a16:creationId xmlns:a16="http://schemas.microsoft.com/office/drawing/2014/main" id="{A0DCB654-5063-44E9-B6B4-2FE964DB8B83}"/>
              </a:ext>
            </a:extLst>
          </p:cNvPr>
          <p:cNvPicPr>
            <a:picLocks noChangeAspect="1"/>
          </p:cNvPicPr>
          <p:nvPr/>
        </p:nvPicPr>
        <p:blipFill>
          <a:blip r:embed="rId3"/>
          <a:stretch>
            <a:fillRect/>
          </a:stretch>
        </p:blipFill>
        <p:spPr>
          <a:xfrm>
            <a:off x="3782383" y="4659489"/>
            <a:ext cx="3577972" cy="2139243"/>
          </a:xfrm>
          <a:prstGeom prst="rect">
            <a:avLst/>
          </a:prstGeom>
        </p:spPr>
      </p:pic>
    </p:spTree>
    <p:extLst>
      <p:ext uri="{BB962C8B-B14F-4D97-AF65-F5344CB8AC3E}">
        <p14:creationId xmlns:p14="http://schemas.microsoft.com/office/powerpoint/2010/main" val="2370214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FD6F1FBF-45A1-470B-933B-210B03CE3C75}"/>
              </a:ext>
            </a:extLst>
          </p:cNvPr>
          <p:cNvSpPr>
            <a:spLocks noGrp="1"/>
          </p:cNvSpPr>
          <p:nvPr>
            <p:ph type="title"/>
          </p:nvPr>
        </p:nvSpPr>
        <p:spPr>
          <a:xfrm>
            <a:off x="913775" y="0"/>
            <a:ext cx="10364451" cy="1535289"/>
          </a:xfrm>
        </p:spPr>
        <p:txBody>
          <a:bodyPr/>
          <a:lstStyle/>
          <a:p>
            <a:r>
              <a:rPr lang="en-US" sz="3200" dirty="0">
                <a:solidFill>
                  <a:srgbClr val="002060"/>
                </a:solidFill>
              </a:rPr>
              <a:t>What is a community assessment ???</a:t>
            </a:r>
            <a:br>
              <a:rPr lang="en-US" dirty="0">
                <a:solidFill>
                  <a:srgbClr val="002060"/>
                </a:solidFill>
              </a:rPr>
            </a:br>
            <a:r>
              <a:rPr lang="th-TH" b="1" u="sng" dirty="0">
                <a:solidFill>
                  <a:srgbClr val="C00000"/>
                </a:solidFill>
              </a:rPr>
              <a:t>การประเมินชุมชนคืออะไร....</a:t>
            </a:r>
          </a:p>
        </p:txBody>
      </p:sp>
      <p:sp>
        <p:nvSpPr>
          <p:cNvPr id="3" name="ตัวแทนเนื้อหา 2">
            <a:extLst>
              <a:ext uri="{FF2B5EF4-FFF2-40B4-BE49-F238E27FC236}">
                <a16:creationId xmlns:a16="http://schemas.microsoft.com/office/drawing/2014/main" id="{66DEE2B2-5B95-46C6-9D5A-F52536B21A13}"/>
              </a:ext>
            </a:extLst>
          </p:cNvPr>
          <p:cNvSpPr>
            <a:spLocks noGrp="1"/>
          </p:cNvSpPr>
          <p:nvPr>
            <p:ph sz="quarter" idx="13"/>
          </p:nvPr>
        </p:nvSpPr>
        <p:spPr>
          <a:xfrm>
            <a:off x="474133" y="1275644"/>
            <a:ext cx="11232445" cy="5582356"/>
          </a:xfrm>
        </p:spPr>
        <p:txBody>
          <a:bodyPr/>
          <a:lstStyle/>
          <a:p>
            <a:r>
              <a:rPr lang="en-US" dirty="0"/>
              <a:t>Although you may already have an idea for a project that you believe will help a community, you'll still need to complete an assessment to make sure that the project will meet the community's needs and build on its strengths. </a:t>
            </a:r>
            <a:r>
              <a:rPr lang="th-TH" sz="2800" b="1" dirty="0">
                <a:solidFill>
                  <a:srgbClr val="C00000"/>
                </a:solidFill>
                <a:cs typeface="+mj-cs"/>
              </a:rPr>
              <a:t>แม้ว่าคุณอาจมีแนวคิดอยู่แล้วสำหรับโครงการที่คุณเชื่อว่าจะช่วยเหลือชุมชนได้ แต่คุณยังคงต้องทำการประเมินให้เสร็จสิ้น เพื่อให้แน่ใจว่าโครงการจะตอบสนองความต้องการของชุมชนและสร้างจุดแข็งได้</a:t>
            </a:r>
            <a:endParaRPr lang="en-US" sz="2800" b="1" dirty="0">
              <a:solidFill>
                <a:srgbClr val="C00000"/>
              </a:solidFill>
              <a:cs typeface="+mj-cs"/>
            </a:endParaRPr>
          </a:p>
          <a:p>
            <a:r>
              <a:rPr lang="en-US" dirty="0"/>
              <a:t>A thorough assessment ensures that the project will be a good fit for the local culture and generates interest in it from the beginning. </a:t>
            </a:r>
            <a:r>
              <a:rPr lang="th-TH" sz="2800" b="1" dirty="0">
                <a:solidFill>
                  <a:srgbClr val="C00000"/>
                </a:solidFill>
              </a:rPr>
              <a:t>การประเมินอย่างละเอียดทำให้มั่นใจได้ว่าโครงการจะเหมาะสมกับวัฒนธรรมท้องถิ่นและสร้างความสนใจตั้งแต่ต้น</a:t>
            </a:r>
            <a:endParaRPr lang="en-US" sz="2800" b="1" dirty="0">
              <a:solidFill>
                <a:srgbClr val="C00000"/>
              </a:solidFill>
            </a:endParaRPr>
          </a:p>
          <a:p>
            <a:endParaRPr lang="th-TH" dirty="0"/>
          </a:p>
        </p:txBody>
      </p:sp>
      <p:pic>
        <p:nvPicPr>
          <p:cNvPr id="4" name="รูปภาพ 3">
            <a:extLst>
              <a:ext uri="{FF2B5EF4-FFF2-40B4-BE49-F238E27FC236}">
                <a16:creationId xmlns:a16="http://schemas.microsoft.com/office/drawing/2014/main" id="{C1875945-6933-449B-B56B-BCA73A37A413}"/>
              </a:ext>
            </a:extLst>
          </p:cNvPr>
          <p:cNvPicPr>
            <a:picLocks noChangeAspect="1"/>
          </p:cNvPicPr>
          <p:nvPr/>
        </p:nvPicPr>
        <p:blipFill>
          <a:blip r:embed="rId2"/>
          <a:stretch>
            <a:fillRect/>
          </a:stretch>
        </p:blipFill>
        <p:spPr>
          <a:xfrm>
            <a:off x="10448472" y="11288"/>
            <a:ext cx="1658256" cy="1030313"/>
          </a:xfrm>
          <a:prstGeom prst="rect">
            <a:avLst/>
          </a:prstGeom>
        </p:spPr>
      </p:pic>
      <p:pic>
        <p:nvPicPr>
          <p:cNvPr id="5" name="รูปภาพ 4">
            <a:extLst>
              <a:ext uri="{FF2B5EF4-FFF2-40B4-BE49-F238E27FC236}">
                <a16:creationId xmlns:a16="http://schemas.microsoft.com/office/drawing/2014/main" id="{B832427A-2796-4213-BCF3-1E3F82A96D41}"/>
              </a:ext>
            </a:extLst>
          </p:cNvPr>
          <p:cNvPicPr>
            <a:picLocks noChangeAspect="1"/>
          </p:cNvPicPr>
          <p:nvPr/>
        </p:nvPicPr>
        <p:blipFill>
          <a:blip r:embed="rId3"/>
          <a:stretch>
            <a:fillRect/>
          </a:stretch>
        </p:blipFill>
        <p:spPr>
          <a:xfrm>
            <a:off x="4267200" y="5238927"/>
            <a:ext cx="3172177" cy="1619073"/>
          </a:xfrm>
          <a:prstGeom prst="rect">
            <a:avLst/>
          </a:prstGeom>
        </p:spPr>
      </p:pic>
    </p:spTree>
    <p:extLst>
      <p:ext uri="{BB962C8B-B14F-4D97-AF65-F5344CB8AC3E}">
        <p14:creationId xmlns:p14="http://schemas.microsoft.com/office/powerpoint/2010/main" val="2330330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82916D65-A1A8-4847-810F-DC024EA185D7}"/>
              </a:ext>
            </a:extLst>
          </p:cNvPr>
          <p:cNvSpPr>
            <a:spLocks noGrp="1"/>
          </p:cNvSpPr>
          <p:nvPr>
            <p:ph type="title"/>
          </p:nvPr>
        </p:nvSpPr>
        <p:spPr>
          <a:xfrm>
            <a:off x="913775" y="1"/>
            <a:ext cx="10364451" cy="1682044"/>
          </a:xfrm>
        </p:spPr>
        <p:txBody>
          <a:bodyPr>
            <a:normAutofit/>
          </a:bodyPr>
          <a:lstStyle/>
          <a:p>
            <a:r>
              <a:rPr lang="en-US" sz="2400" dirty="0">
                <a:solidFill>
                  <a:srgbClr val="002060"/>
                </a:solidFill>
              </a:rPr>
              <a:t>An effective assessment will reveal things about the community that you didn't already know</a:t>
            </a:r>
            <a:br>
              <a:rPr lang="th-TH" sz="2400" dirty="0">
                <a:solidFill>
                  <a:srgbClr val="002060"/>
                </a:solidFill>
              </a:rPr>
            </a:br>
            <a:r>
              <a:rPr lang="th-TH" sz="3200" b="1" u="sng" dirty="0">
                <a:solidFill>
                  <a:srgbClr val="C00000"/>
                </a:solidFill>
              </a:rPr>
              <a:t>การประเมินที่มีประสิทธิภาพจะเปิดเผยสิ่งต่าง ๆ เกี่ยวกับชุมชนที่คุณยังไม่รู้</a:t>
            </a:r>
          </a:p>
        </p:txBody>
      </p:sp>
      <p:sp>
        <p:nvSpPr>
          <p:cNvPr id="3" name="ตัวแทนเนื้อหา 2">
            <a:extLst>
              <a:ext uri="{FF2B5EF4-FFF2-40B4-BE49-F238E27FC236}">
                <a16:creationId xmlns:a16="http://schemas.microsoft.com/office/drawing/2014/main" id="{9D82BA84-1808-4C4B-AF15-7E2FEF50733D}"/>
              </a:ext>
            </a:extLst>
          </p:cNvPr>
          <p:cNvSpPr>
            <a:spLocks noGrp="1"/>
          </p:cNvSpPr>
          <p:nvPr>
            <p:ph sz="quarter" idx="13"/>
          </p:nvPr>
        </p:nvSpPr>
        <p:spPr>
          <a:xfrm>
            <a:off x="237067" y="1682045"/>
            <a:ext cx="11740444" cy="4628444"/>
          </a:xfrm>
        </p:spPr>
        <p:txBody>
          <a:bodyPr>
            <a:normAutofit fontScale="92500" lnSpcReduction="20000"/>
          </a:bodyPr>
          <a:lstStyle/>
          <a:p>
            <a:r>
              <a:rPr lang="en-US" dirty="0"/>
              <a:t>Because local support and participation are essential to a project's success, Rotary requires global grant sponsors to conduct a community assessment as the first step in developing a project and to include the results in their application. </a:t>
            </a:r>
            <a:r>
              <a:rPr lang="th-TH" sz="3300" b="1" dirty="0">
                <a:solidFill>
                  <a:srgbClr val="C00000"/>
                </a:solidFill>
                <a:cs typeface="+mj-cs"/>
              </a:rPr>
              <a:t>เนื่องจากการสนับสนุนและการมีส่วนร่วมในท้องถิ่นมีความสำคัญต่อความสำเร็จของโครงการ </a:t>
            </a:r>
            <a:r>
              <a:rPr lang="th-TH" sz="3300" b="1" dirty="0" err="1">
                <a:solidFill>
                  <a:srgbClr val="C00000"/>
                </a:solidFill>
                <a:cs typeface="+mj-cs"/>
              </a:rPr>
              <a:t>โร</a:t>
            </a:r>
            <a:r>
              <a:rPr lang="th-TH" sz="3300" b="1" dirty="0">
                <a:solidFill>
                  <a:srgbClr val="C00000"/>
                </a:solidFill>
                <a:cs typeface="+mj-cs"/>
              </a:rPr>
              <a:t>ตารีจึงกำหนดให้ผู้ให้การสนับสนุนทุนสนับสนุนระดับโลกดำเนินการประเมินชุมชนเป็นขั้นตอนแรกในการพัฒนาโครงการและรวมผลลัพธ์ไว้ในการสมัครด้วย</a:t>
            </a:r>
            <a:endParaRPr lang="en-US" sz="3300" b="1" dirty="0">
              <a:solidFill>
                <a:srgbClr val="C00000"/>
              </a:solidFill>
              <a:cs typeface="+mj-cs"/>
            </a:endParaRPr>
          </a:p>
          <a:p>
            <a:r>
              <a:rPr lang="en-US" dirty="0"/>
              <a:t>This establishes that the project design is based on data from the beginning and increases the chances that it will create long-term change. The assessment results should also guide decisions about your plans for training, financial matters, sustainability, and monitoring and evaluation. </a:t>
            </a:r>
            <a:r>
              <a:rPr lang="th-TH" sz="3300" b="1" dirty="0">
                <a:solidFill>
                  <a:srgbClr val="C00000"/>
                </a:solidFill>
                <a:cs typeface="+mj-cs"/>
              </a:rPr>
              <a:t>สิ่งนี้แสดงให้เห็นว่าการออกแบบโครงการขึ้นอยู่กับข้อมูลตั้งแต่เริ่มต้น และเพิ่มโอกาสที่จะสร้างการเปลี่ยนแปลงในระยะยาว ผลการประเมินควรเป็นแนวทางในการตัดสินใจเกี่ยวกับแผนการฝึกอบรม เรื่องการเงิน ความยั่งยืน ตลอดจนการติดตามและประเมินผล</a:t>
            </a:r>
          </a:p>
        </p:txBody>
      </p:sp>
      <p:pic>
        <p:nvPicPr>
          <p:cNvPr id="4" name="รูปภาพ 3">
            <a:extLst>
              <a:ext uri="{FF2B5EF4-FFF2-40B4-BE49-F238E27FC236}">
                <a16:creationId xmlns:a16="http://schemas.microsoft.com/office/drawing/2014/main" id="{63094E9B-B0C6-4B87-A04A-8D973D12F9D6}"/>
              </a:ext>
            </a:extLst>
          </p:cNvPr>
          <p:cNvPicPr>
            <a:picLocks noChangeAspect="1"/>
          </p:cNvPicPr>
          <p:nvPr/>
        </p:nvPicPr>
        <p:blipFill>
          <a:blip r:embed="rId2"/>
          <a:stretch>
            <a:fillRect/>
          </a:stretch>
        </p:blipFill>
        <p:spPr>
          <a:xfrm>
            <a:off x="10466636" y="39512"/>
            <a:ext cx="1658256" cy="1157110"/>
          </a:xfrm>
          <a:prstGeom prst="rect">
            <a:avLst/>
          </a:prstGeom>
        </p:spPr>
      </p:pic>
    </p:spTree>
    <p:extLst>
      <p:ext uri="{BB962C8B-B14F-4D97-AF65-F5344CB8AC3E}">
        <p14:creationId xmlns:p14="http://schemas.microsoft.com/office/powerpoint/2010/main" val="4214260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3BBEAB61-FFC6-45E0-B709-D6C79AF8B3C6}"/>
              </a:ext>
            </a:extLst>
          </p:cNvPr>
          <p:cNvSpPr>
            <a:spLocks noGrp="1"/>
          </p:cNvSpPr>
          <p:nvPr>
            <p:ph type="title"/>
          </p:nvPr>
        </p:nvSpPr>
        <p:spPr>
          <a:xfrm>
            <a:off x="913775" y="79022"/>
            <a:ext cx="10364451" cy="1444978"/>
          </a:xfrm>
        </p:spPr>
        <p:txBody>
          <a:bodyPr>
            <a:normAutofit fontScale="90000"/>
          </a:bodyPr>
          <a:lstStyle/>
          <a:p>
            <a:br>
              <a:rPr lang="en-US" sz="3100" dirty="0">
                <a:solidFill>
                  <a:srgbClr val="002060"/>
                </a:solidFill>
              </a:rPr>
            </a:br>
            <a:r>
              <a:rPr lang="en-US" sz="3100" dirty="0">
                <a:solidFill>
                  <a:srgbClr val="002060"/>
                </a:solidFill>
              </a:rPr>
              <a:t>Remember these good practices as you begin your community assessment:</a:t>
            </a:r>
            <a:br>
              <a:rPr lang="en-US" sz="3100" dirty="0">
                <a:solidFill>
                  <a:srgbClr val="002060"/>
                </a:solidFill>
              </a:rPr>
            </a:br>
            <a:r>
              <a:rPr lang="en-US" sz="3100" dirty="0">
                <a:solidFill>
                  <a:srgbClr val="002060"/>
                </a:solidFill>
              </a:rPr>
              <a:t> </a:t>
            </a:r>
            <a:r>
              <a:rPr lang="th-TH" b="1" u="sng" dirty="0">
                <a:solidFill>
                  <a:srgbClr val="C00000"/>
                </a:solidFill>
              </a:rPr>
              <a:t>จดจำแนวทางปฏิบัติที่ดีเหล่านี้ เมื่อคุณเริ่มการประเมินชุมชน</a:t>
            </a:r>
          </a:p>
        </p:txBody>
      </p:sp>
      <p:sp>
        <p:nvSpPr>
          <p:cNvPr id="3" name="ตัวแทนเนื้อหา 2">
            <a:extLst>
              <a:ext uri="{FF2B5EF4-FFF2-40B4-BE49-F238E27FC236}">
                <a16:creationId xmlns:a16="http://schemas.microsoft.com/office/drawing/2014/main" id="{C6DC59F4-DA3A-40C9-AE91-C8AD4878F176}"/>
              </a:ext>
            </a:extLst>
          </p:cNvPr>
          <p:cNvSpPr>
            <a:spLocks noGrp="1"/>
          </p:cNvSpPr>
          <p:nvPr>
            <p:ph sz="quarter" idx="13"/>
          </p:nvPr>
        </p:nvSpPr>
        <p:spPr>
          <a:xfrm>
            <a:off x="237066" y="1715910"/>
            <a:ext cx="11706577" cy="5142089"/>
          </a:xfrm>
        </p:spPr>
        <p:txBody>
          <a:bodyPr>
            <a:normAutofit/>
          </a:bodyPr>
          <a:lstStyle/>
          <a:p>
            <a:pPr marL="457200" indent="-457200">
              <a:buAutoNum type="arabicPeriod"/>
            </a:pPr>
            <a:r>
              <a:rPr lang="en-US" dirty="0"/>
              <a:t>Consult at least two groups that represent the people who will benefit the most from the project. This will help you determine the project's overall goals and design.</a:t>
            </a:r>
            <a:r>
              <a:rPr lang="th-TH" dirty="0"/>
              <a:t> </a:t>
            </a:r>
            <a:r>
              <a:rPr lang="th-TH" sz="2800" b="1" dirty="0">
                <a:solidFill>
                  <a:srgbClr val="C00000"/>
                </a:solidFill>
                <a:cs typeface="+mj-cs"/>
              </a:rPr>
              <a:t>หารืออย่างน้อยสองกลุ่มที่เป็นตัวแทนของบุคคลที่จะได้รับประโยชน์สูงสุดจากโครงการ สิ่งนี้จะช่วยคุณกำหนดเป้าหมายและการออกแบบโดยรวมของโครงการ</a:t>
            </a:r>
            <a:endParaRPr lang="en-US" sz="2800" b="1" dirty="0">
              <a:solidFill>
                <a:srgbClr val="C00000"/>
              </a:solidFill>
              <a:cs typeface="+mj-cs"/>
            </a:endParaRPr>
          </a:p>
          <a:p>
            <a:pPr marL="457200" indent="-457200">
              <a:buAutoNum type="arabicPeriod"/>
            </a:pPr>
            <a:r>
              <a:rPr lang="en-US" dirty="0"/>
              <a:t>Use reliable research methods that the people who conduct the community assessment understand and that will provide concrete data. </a:t>
            </a:r>
            <a:r>
              <a:rPr lang="th-TH" sz="2800" b="1" dirty="0">
                <a:solidFill>
                  <a:srgbClr val="C00000"/>
                </a:solidFill>
                <a:cs typeface="+mj-cs"/>
              </a:rPr>
              <a:t>ใช้วิธีการวิจัยที่เชื่อถือได้ซึ่งผู้ที่ดำเนินการประเมินชุมชนเข้าใจและจะให้ข้อมูลที่เป็นรูปธรรม</a:t>
            </a:r>
            <a:endParaRPr lang="en-US" sz="2800" b="1" dirty="0">
              <a:solidFill>
                <a:srgbClr val="C00000"/>
              </a:solidFill>
              <a:cs typeface="+mj-cs"/>
            </a:endParaRPr>
          </a:p>
          <a:p>
            <a:pPr marL="0" indent="0">
              <a:buNone/>
            </a:pPr>
            <a:endParaRPr lang="en-US" dirty="0"/>
          </a:p>
          <a:p>
            <a:pPr marL="457200" indent="-457200">
              <a:buAutoNum type="arabicPeriod"/>
            </a:pPr>
            <a:endParaRPr lang="th-TH" dirty="0"/>
          </a:p>
        </p:txBody>
      </p:sp>
      <p:pic>
        <p:nvPicPr>
          <p:cNvPr id="4" name="รูปภาพ 3">
            <a:extLst>
              <a:ext uri="{FF2B5EF4-FFF2-40B4-BE49-F238E27FC236}">
                <a16:creationId xmlns:a16="http://schemas.microsoft.com/office/drawing/2014/main" id="{2128E390-A7C5-416C-8F8A-0BAE89BC4F02}"/>
              </a:ext>
            </a:extLst>
          </p:cNvPr>
          <p:cNvPicPr>
            <a:picLocks noChangeAspect="1"/>
          </p:cNvPicPr>
          <p:nvPr/>
        </p:nvPicPr>
        <p:blipFill>
          <a:blip r:embed="rId2"/>
          <a:stretch>
            <a:fillRect/>
          </a:stretch>
        </p:blipFill>
        <p:spPr>
          <a:xfrm>
            <a:off x="10449097" y="0"/>
            <a:ext cx="1658256" cy="1030313"/>
          </a:xfrm>
          <a:prstGeom prst="rect">
            <a:avLst/>
          </a:prstGeom>
        </p:spPr>
      </p:pic>
      <p:pic>
        <p:nvPicPr>
          <p:cNvPr id="5" name="รูปภาพ 4">
            <a:extLst>
              <a:ext uri="{FF2B5EF4-FFF2-40B4-BE49-F238E27FC236}">
                <a16:creationId xmlns:a16="http://schemas.microsoft.com/office/drawing/2014/main" id="{435E75B6-5747-4D3F-B2E3-DA5A6A870371}"/>
              </a:ext>
            </a:extLst>
          </p:cNvPr>
          <p:cNvPicPr>
            <a:picLocks noChangeAspect="1"/>
          </p:cNvPicPr>
          <p:nvPr/>
        </p:nvPicPr>
        <p:blipFill>
          <a:blip r:embed="rId3"/>
          <a:stretch>
            <a:fillRect/>
          </a:stretch>
        </p:blipFill>
        <p:spPr>
          <a:xfrm>
            <a:off x="4487333" y="5140853"/>
            <a:ext cx="3036711" cy="1717146"/>
          </a:xfrm>
          <a:prstGeom prst="rect">
            <a:avLst/>
          </a:prstGeom>
        </p:spPr>
      </p:pic>
    </p:spTree>
    <p:extLst>
      <p:ext uri="{BB962C8B-B14F-4D97-AF65-F5344CB8AC3E}">
        <p14:creationId xmlns:p14="http://schemas.microsoft.com/office/powerpoint/2010/main" val="2432530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385FD4FF-94E0-43F9-B508-39501DEF477E}"/>
              </a:ext>
            </a:extLst>
          </p:cNvPr>
          <p:cNvSpPr>
            <a:spLocks noGrp="1"/>
          </p:cNvSpPr>
          <p:nvPr>
            <p:ph type="title"/>
          </p:nvPr>
        </p:nvSpPr>
        <p:spPr/>
        <p:txBody>
          <a:bodyPr>
            <a:normAutofit/>
          </a:bodyPr>
          <a:lstStyle/>
          <a:p>
            <a:r>
              <a:rPr lang="en-US" sz="2800" dirty="0">
                <a:solidFill>
                  <a:srgbClr val="002060"/>
                </a:solidFill>
              </a:rPr>
              <a:t>Remember these good practices as you begin your community assessment: </a:t>
            </a:r>
            <a:br>
              <a:rPr lang="en-US" sz="2800" dirty="0"/>
            </a:br>
            <a:r>
              <a:rPr lang="th-TH" sz="3200" b="1" u="sng" dirty="0">
                <a:solidFill>
                  <a:srgbClr val="C00000"/>
                </a:solidFill>
              </a:rPr>
              <a:t>จดจำแนวทางปฏิบัติที่ดีเหล่านี้เมื่อคุณเริ่มการประเมินชุมชน</a:t>
            </a:r>
          </a:p>
        </p:txBody>
      </p:sp>
      <p:sp>
        <p:nvSpPr>
          <p:cNvPr id="3" name="ตัวแทนเนื้อหา 2">
            <a:extLst>
              <a:ext uri="{FF2B5EF4-FFF2-40B4-BE49-F238E27FC236}">
                <a16:creationId xmlns:a16="http://schemas.microsoft.com/office/drawing/2014/main" id="{81B37449-5486-4A65-B8A7-C6352D114B4E}"/>
              </a:ext>
            </a:extLst>
          </p:cNvPr>
          <p:cNvSpPr>
            <a:spLocks noGrp="1"/>
          </p:cNvSpPr>
          <p:nvPr>
            <p:ph sz="quarter" idx="13"/>
          </p:nvPr>
        </p:nvSpPr>
        <p:spPr>
          <a:xfrm>
            <a:off x="428977" y="2214694"/>
            <a:ext cx="11390489" cy="4643306"/>
          </a:xfrm>
        </p:spPr>
        <p:txBody>
          <a:bodyPr/>
          <a:lstStyle/>
          <a:p>
            <a:pPr marL="0" indent="0">
              <a:buNone/>
            </a:pPr>
            <a:r>
              <a:rPr lang="en-US" dirty="0"/>
              <a:t>3. Describe the current situation in the community, including its strengths and challenges. </a:t>
            </a:r>
            <a:r>
              <a:rPr lang="th-TH" sz="2800" b="1" dirty="0">
                <a:solidFill>
                  <a:srgbClr val="C00000"/>
                </a:solidFill>
                <a:cs typeface="+mj-cs"/>
              </a:rPr>
              <a:t>อธิบายสถานการณ์ปัจจุบันในชุมชน รวมถึงจุดแข็งและความท้าทาย</a:t>
            </a:r>
            <a:endParaRPr lang="en-US" sz="2800" b="1" dirty="0">
              <a:solidFill>
                <a:srgbClr val="C00000"/>
              </a:solidFill>
              <a:cs typeface="+mj-cs"/>
            </a:endParaRPr>
          </a:p>
          <a:p>
            <a:pPr marL="0" indent="0">
              <a:buNone/>
            </a:pPr>
            <a:r>
              <a:rPr lang="en-US" dirty="0"/>
              <a:t>4. Assess how people will use, interact with, and maintain any infrastructure necessary for the project. </a:t>
            </a:r>
            <a:r>
              <a:rPr lang="th-TH" sz="2800" b="1" dirty="0">
                <a:solidFill>
                  <a:srgbClr val="C00000"/>
                </a:solidFill>
                <a:cs typeface="+mj-cs"/>
              </a:rPr>
              <a:t>ประเมินว่าผู้คนจะใช้งาน ให้ความร่วมมือ และบำรุงรักษาโครงสร้างพื้นฐานที่จำเป็นสำหรับโครงการอย่างไร</a:t>
            </a:r>
            <a:endParaRPr lang="en-US" sz="2800" b="1" dirty="0">
              <a:solidFill>
                <a:srgbClr val="C00000"/>
              </a:solidFill>
              <a:cs typeface="+mj-cs"/>
            </a:endParaRPr>
          </a:p>
          <a:p>
            <a:endParaRPr lang="th-TH" dirty="0"/>
          </a:p>
        </p:txBody>
      </p:sp>
      <p:pic>
        <p:nvPicPr>
          <p:cNvPr id="4" name="รูปภาพ 3">
            <a:extLst>
              <a:ext uri="{FF2B5EF4-FFF2-40B4-BE49-F238E27FC236}">
                <a16:creationId xmlns:a16="http://schemas.microsoft.com/office/drawing/2014/main" id="{93EFE201-AAFC-49E9-9BFA-FECDBA91E0F4}"/>
              </a:ext>
            </a:extLst>
          </p:cNvPr>
          <p:cNvPicPr>
            <a:picLocks noChangeAspect="1"/>
          </p:cNvPicPr>
          <p:nvPr/>
        </p:nvPicPr>
        <p:blipFill>
          <a:blip r:embed="rId2"/>
          <a:stretch>
            <a:fillRect/>
          </a:stretch>
        </p:blipFill>
        <p:spPr>
          <a:xfrm>
            <a:off x="10533744" y="36488"/>
            <a:ext cx="1658256" cy="1030313"/>
          </a:xfrm>
          <a:prstGeom prst="rect">
            <a:avLst/>
          </a:prstGeom>
        </p:spPr>
      </p:pic>
      <p:pic>
        <p:nvPicPr>
          <p:cNvPr id="5" name="รูปภาพ 4">
            <a:extLst>
              <a:ext uri="{FF2B5EF4-FFF2-40B4-BE49-F238E27FC236}">
                <a16:creationId xmlns:a16="http://schemas.microsoft.com/office/drawing/2014/main" id="{624F34D4-B195-4E0B-9AEC-1659EAAACC3D}"/>
              </a:ext>
            </a:extLst>
          </p:cNvPr>
          <p:cNvPicPr>
            <a:picLocks noChangeAspect="1"/>
          </p:cNvPicPr>
          <p:nvPr/>
        </p:nvPicPr>
        <p:blipFill>
          <a:blip r:embed="rId3"/>
          <a:stretch>
            <a:fillRect/>
          </a:stretch>
        </p:blipFill>
        <p:spPr>
          <a:xfrm>
            <a:off x="4515397" y="4797777"/>
            <a:ext cx="3217647" cy="1896533"/>
          </a:xfrm>
          <a:prstGeom prst="rect">
            <a:avLst/>
          </a:prstGeom>
        </p:spPr>
      </p:pic>
    </p:spTree>
    <p:extLst>
      <p:ext uri="{BB962C8B-B14F-4D97-AF65-F5344CB8AC3E}">
        <p14:creationId xmlns:p14="http://schemas.microsoft.com/office/powerpoint/2010/main" val="154720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E4C8F4B7-8DD7-46D0-ADA0-6BC984E21C07}"/>
              </a:ext>
            </a:extLst>
          </p:cNvPr>
          <p:cNvSpPr>
            <a:spLocks noGrp="1"/>
          </p:cNvSpPr>
          <p:nvPr>
            <p:ph type="title"/>
          </p:nvPr>
        </p:nvSpPr>
        <p:spPr>
          <a:xfrm>
            <a:off x="913775" y="135468"/>
            <a:ext cx="10364451" cy="1140176"/>
          </a:xfrm>
        </p:spPr>
        <p:txBody>
          <a:bodyPr>
            <a:normAutofit/>
          </a:bodyPr>
          <a:lstStyle/>
          <a:p>
            <a:r>
              <a:rPr lang="en-US" dirty="0"/>
              <a:t>6 tips for community assessments</a:t>
            </a:r>
            <a:br>
              <a:rPr lang="en-US" dirty="0"/>
            </a:br>
            <a:r>
              <a:rPr lang="th-TH" b="1" u="sng" dirty="0">
                <a:solidFill>
                  <a:srgbClr val="C00000"/>
                </a:solidFill>
              </a:rPr>
              <a:t>เคล็ดลับ 6 ข้อ สำหรับการประเมินชุมชน</a:t>
            </a:r>
          </a:p>
        </p:txBody>
      </p:sp>
      <p:sp>
        <p:nvSpPr>
          <p:cNvPr id="3" name="ตัวแทนเนื้อหา 2">
            <a:extLst>
              <a:ext uri="{FF2B5EF4-FFF2-40B4-BE49-F238E27FC236}">
                <a16:creationId xmlns:a16="http://schemas.microsoft.com/office/drawing/2014/main" id="{EAD63055-60B9-41DA-9194-E7FD2A0F6EE5}"/>
              </a:ext>
            </a:extLst>
          </p:cNvPr>
          <p:cNvSpPr>
            <a:spLocks noGrp="1"/>
          </p:cNvSpPr>
          <p:nvPr>
            <p:ph sz="quarter" idx="13"/>
          </p:nvPr>
        </p:nvSpPr>
        <p:spPr>
          <a:xfrm>
            <a:off x="349955" y="1275644"/>
            <a:ext cx="11469511" cy="5582356"/>
          </a:xfrm>
        </p:spPr>
        <p:txBody>
          <a:bodyPr>
            <a:normAutofit/>
          </a:bodyPr>
          <a:lstStyle/>
          <a:p>
            <a:pPr marL="0" indent="0">
              <a:buNone/>
            </a:pPr>
            <a:r>
              <a:rPr lang="en-US" dirty="0"/>
              <a:t>Tip1. Be open-minded </a:t>
            </a:r>
            <a:r>
              <a:rPr lang="th-TH" sz="2800" b="1" dirty="0">
                <a:solidFill>
                  <a:srgbClr val="C00000"/>
                </a:solidFill>
                <a:cs typeface="+mj-cs"/>
              </a:rPr>
              <a:t>จงเปิดใจกว้าง</a:t>
            </a:r>
            <a:endParaRPr lang="en-US" sz="2800" b="1" dirty="0">
              <a:solidFill>
                <a:srgbClr val="C00000"/>
              </a:solidFill>
              <a:cs typeface="+mj-cs"/>
            </a:endParaRPr>
          </a:p>
          <a:p>
            <a:pPr marL="0" indent="0">
              <a:buNone/>
            </a:pPr>
            <a:r>
              <a:rPr lang="en-US" dirty="0"/>
              <a:t>Tip2. Choose participants carefully </a:t>
            </a:r>
            <a:r>
              <a:rPr lang="th-TH" sz="2800" b="1" dirty="0">
                <a:solidFill>
                  <a:srgbClr val="C00000"/>
                </a:solidFill>
                <a:cs typeface="+mj-cs"/>
              </a:rPr>
              <a:t>เลือกผู้เข้าร่วมอย่างระมัดระวัง</a:t>
            </a:r>
            <a:endParaRPr lang="en-US" sz="2800" b="1" dirty="0">
              <a:solidFill>
                <a:srgbClr val="C00000"/>
              </a:solidFill>
              <a:cs typeface="+mj-cs"/>
            </a:endParaRPr>
          </a:p>
          <a:p>
            <a:pPr marL="0" indent="0">
              <a:buNone/>
            </a:pPr>
            <a:r>
              <a:rPr lang="en-US" dirty="0"/>
              <a:t>Tip3. Include overlooked or marginalized groups </a:t>
            </a:r>
            <a:r>
              <a:rPr lang="th-TH" sz="2800" b="1" dirty="0">
                <a:solidFill>
                  <a:srgbClr val="C00000"/>
                </a:solidFill>
                <a:cs typeface="+mj-cs"/>
              </a:rPr>
              <a:t>รวมกลุ่มที่ถูกมองข้ามหรือกลุ่มต่าง ๆ ที่อยู่ชายขอบ</a:t>
            </a:r>
            <a:endParaRPr lang="en-US" sz="2800" b="1" dirty="0">
              <a:solidFill>
                <a:srgbClr val="C00000"/>
              </a:solidFill>
              <a:cs typeface="+mj-cs"/>
            </a:endParaRPr>
          </a:p>
          <a:p>
            <a:pPr marL="0" indent="0">
              <a:buNone/>
            </a:pPr>
            <a:r>
              <a:rPr lang="en-US" dirty="0"/>
              <a:t>Tip4. Collect reliable and relevant data </a:t>
            </a:r>
            <a:r>
              <a:rPr lang="th-TH" sz="2800" b="1" dirty="0">
                <a:solidFill>
                  <a:srgbClr val="C00000"/>
                </a:solidFill>
                <a:cs typeface="+mj-cs"/>
              </a:rPr>
              <a:t>รวบรวมข้อมูลที่เชื่อถือได้และเกี่ยวข้อง</a:t>
            </a:r>
            <a:endParaRPr lang="en-US" sz="2800" b="1" dirty="0">
              <a:solidFill>
                <a:srgbClr val="C00000"/>
              </a:solidFill>
              <a:cs typeface="+mj-cs"/>
            </a:endParaRPr>
          </a:p>
          <a:p>
            <a:pPr marL="0" indent="0">
              <a:buNone/>
            </a:pPr>
            <a:r>
              <a:rPr lang="en-US" dirty="0"/>
              <a:t>Tip5. Consider yourself an outsider </a:t>
            </a:r>
            <a:r>
              <a:rPr lang="th-TH" sz="2800" b="1" dirty="0">
                <a:solidFill>
                  <a:srgbClr val="C00000"/>
                </a:solidFill>
                <a:cs typeface="+mj-cs"/>
              </a:rPr>
              <a:t>คิดว่าตัวเองเป็นคนนอก</a:t>
            </a:r>
            <a:endParaRPr lang="en-US" sz="2800" b="1" dirty="0">
              <a:solidFill>
                <a:srgbClr val="C00000"/>
              </a:solidFill>
              <a:cs typeface="+mj-cs"/>
            </a:endParaRPr>
          </a:p>
          <a:p>
            <a:pPr marL="0" indent="0">
              <a:buNone/>
            </a:pPr>
            <a:r>
              <a:rPr lang="en-US" dirty="0"/>
              <a:t>Tip6. Don't promise a specific project in advance </a:t>
            </a:r>
            <a:r>
              <a:rPr lang="th-TH" sz="2800" b="1" dirty="0">
                <a:solidFill>
                  <a:srgbClr val="C00000"/>
                </a:solidFill>
                <a:cs typeface="+mj-cs"/>
              </a:rPr>
              <a:t>อย่าสัญญากับโครงการใดโครงการหนึ่งล่วงหน้า</a:t>
            </a:r>
          </a:p>
        </p:txBody>
      </p:sp>
      <p:pic>
        <p:nvPicPr>
          <p:cNvPr id="4" name="รูปภาพ 3">
            <a:extLst>
              <a:ext uri="{FF2B5EF4-FFF2-40B4-BE49-F238E27FC236}">
                <a16:creationId xmlns:a16="http://schemas.microsoft.com/office/drawing/2014/main" id="{CACC4E0B-A330-4FC4-85C6-9A2D1FFC2161}"/>
              </a:ext>
            </a:extLst>
          </p:cNvPr>
          <p:cNvPicPr>
            <a:picLocks noChangeAspect="1"/>
          </p:cNvPicPr>
          <p:nvPr/>
        </p:nvPicPr>
        <p:blipFill>
          <a:blip r:embed="rId2"/>
          <a:stretch>
            <a:fillRect/>
          </a:stretch>
        </p:blipFill>
        <p:spPr>
          <a:xfrm>
            <a:off x="10533744" y="0"/>
            <a:ext cx="1658256" cy="1030313"/>
          </a:xfrm>
          <a:prstGeom prst="rect">
            <a:avLst/>
          </a:prstGeom>
        </p:spPr>
      </p:pic>
      <p:pic>
        <p:nvPicPr>
          <p:cNvPr id="5" name="รูปภาพ 4">
            <a:extLst>
              <a:ext uri="{FF2B5EF4-FFF2-40B4-BE49-F238E27FC236}">
                <a16:creationId xmlns:a16="http://schemas.microsoft.com/office/drawing/2014/main" id="{EC43F9A2-4FED-4ED3-BAA8-E44BE569BA4C}"/>
              </a:ext>
            </a:extLst>
          </p:cNvPr>
          <p:cNvPicPr>
            <a:picLocks noChangeAspect="1"/>
          </p:cNvPicPr>
          <p:nvPr/>
        </p:nvPicPr>
        <p:blipFill>
          <a:blip r:embed="rId3"/>
          <a:stretch>
            <a:fillRect/>
          </a:stretch>
        </p:blipFill>
        <p:spPr>
          <a:xfrm>
            <a:off x="3747911" y="4978401"/>
            <a:ext cx="3104444" cy="1879600"/>
          </a:xfrm>
          <a:prstGeom prst="rect">
            <a:avLst/>
          </a:prstGeom>
        </p:spPr>
      </p:pic>
    </p:spTree>
    <p:extLst>
      <p:ext uri="{BB962C8B-B14F-4D97-AF65-F5344CB8AC3E}">
        <p14:creationId xmlns:p14="http://schemas.microsoft.com/office/powerpoint/2010/main" val="116896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CA868057-9A14-4525-ADFC-BF1A1DC8FFC4}"/>
              </a:ext>
            </a:extLst>
          </p:cNvPr>
          <p:cNvSpPr>
            <a:spLocks noGrp="1"/>
          </p:cNvSpPr>
          <p:nvPr>
            <p:ph type="title"/>
          </p:nvPr>
        </p:nvSpPr>
        <p:spPr>
          <a:xfrm>
            <a:off x="913775" y="618517"/>
            <a:ext cx="10364451" cy="1390905"/>
          </a:xfrm>
        </p:spPr>
        <p:txBody>
          <a:bodyPr/>
          <a:lstStyle/>
          <a:p>
            <a:r>
              <a:rPr lang="en-US" sz="3200" dirty="0">
                <a:solidFill>
                  <a:srgbClr val="002060"/>
                </a:solidFill>
              </a:rPr>
              <a:t>Getting help and guidance on assessments</a:t>
            </a:r>
            <a:br>
              <a:rPr lang="th-TH" dirty="0">
                <a:solidFill>
                  <a:srgbClr val="002060"/>
                </a:solidFill>
              </a:rPr>
            </a:br>
            <a:r>
              <a:rPr lang="th-TH" b="1" u="sng" dirty="0">
                <a:solidFill>
                  <a:srgbClr val="C00000"/>
                </a:solidFill>
              </a:rPr>
              <a:t>การขอความช่วยเหลือและคำแนะนำเกี่ยวกับการประเมิน</a:t>
            </a:r>
          </a:p>
        </p:txBody>
      </p:sp>
      <p:sp>
        <p:nvSpPr>
          <p:cNvPr id="3" name="ตัวแทนเนื้อหา 2">
            <a:extLst>
              <a:ext uri="{FF2B5EF4-FFF2-40B4-BE49-F238E27FC236}">
                <a16:creationId xmlns:a16="http://schemas.microsoft.com/office/drawing/2014/main" id="{69674B82-3776-4727-85C2-8496C501181E}"/>
              </a:ext>
            </a:extLst>
          </p:cNvPr>
          <p:cNvSpPr>
            <a:spLocks noGrp="1"/>
          </p:cNvSpPr>
          <p:nvPr>
            <p:ph sz="quarter" idx="13"/>
          </p:nvPr>
        </p:nvSpPr>
        <p:spPr>
          <a:xfrm>
            <a:off x="282222" y="2009422"/>
            <a:ext cx="11424356" cy="4848578"/>
          </a:xfrm>
        </p:spPr>
        <p:txBody>
          <a:bodyPr/>
          <a:lstStyle/>
          <a:p>
            <a:r>
              <a:rPr lang="en-US" dirty="0"/>
              <a:t>When you conduct a community assessment, local experts can support and advise you, whether you use a focus group, community mapping, or another method to gather data and learn about local needs.</a:t>
            </a:r>
          </a:p>
          <a:p>
            <a:r>
              <a:rPr lang="th-TH" sz="2800" b="1" dirty="0">
                <a:solidFill>
                  <a:srgbClr val="C00000"/>
                </a:solidFill>
                <a:cs typeface="+mj-cs"/>
              </a:rPr>
              <a:t>เมื่อคุณดำเนินการประเมินชุมชน ผู้เชี่ยวชาญในพื้นที่สามารถสนับสนุนและให้คำแนะนำคุณได้ ไม่ว่าคุณจะใช้การสนทนากลุ่ม </a:t>
            </a:r>
            <a:r>
              <a:rPr lang="th-TH" sz="2800" b="1" dirty="0" err="1">
                <a:solidFill>
                  <a:srgbClr val="C00000"/>
                </a:solidFill>
                <a:cs typeface="+mj-cs"/>
              </a:rPr>
              <a:t>การทำ</a:t>
            </a:r>
            <a:r>
              <a:rPr lang="th-TH" sz="2800" b="1" dirty="0">
                <a:solidFill>
                  <a:srgbClr val="C00000"/>
                </a:solidFill>
                <a:cs typeface="+mj-cs"/>
              </a:rPr>
              <a:t>แผนที่ชุมชน หรือวิธีอื่นในการรวบรวมข้อมูลและเรียนรู้เกี่ยวกับความต้องการของท้องถิ่น</a:t>
            </a:r>
          </a:p>
        </p:txBody>
      </p:sp>
      <p:pic>
        <p:nvPicPr>
          <p:cNvPr id="4" name="รูปภาพ 3">
            <a:extLst>
              <a:ext uri="{FF2B5EF4-FFF2-40B4-BE49-F238E27FC236}">
                <a16:creationId xmlns:a16="http://schemas.microsoft.com/office/drawing/2014/main" id="{F9F94EEE-B8C5-49B4-9FDB-81A2C18EEB59}"/>
              </a:ext>
            </a:extLst>
          </p:cNvPr>
          <p:cNvPicPr>
            <a:picLocks noChangeAspect="1"/>
          </p:cNvPicPr>
          <p:nvPr/>
        </p:nvPicPr>
        <p:blipFill>
          <a:blip r:embed="rId2"/>
          <a:stretch>
            <a:fillRect/>
          </a:stretch>
        </p:blipFill>
        <p:spPr>
          <a:xfrm>
            <a:off x="10448472" y="103360"/>
            <a:ext cx="1658256" cy="1030313"/>
          </a:xfrm>
          <a:prstGeom prst="rect">
            <a:avLst/>
          </a:prstGeom>
        </p:spPr>
      </p:pic>
      <p:pic>
        <p:nvPicPr>
          <p:cNvPr id="5" name="รูปภาพ 4">
            <a:extLst>
              <a:ext uri="{FF2B5EF4-FFF2-40B4-BE49-F238E27FC236}">
                <a16:creationId xmlns:a16="http://schemas.microsoft.com/office/drawing/2014/main" id="{F6E721ED-ABF4-4D1A-8C46-028AE353B9D3}"/>
              </a:ext>
            </a:extLst>
          </p:cNvPr>
          <p:cNvPicPr>
            <a:picLocks noChangeAspect="1"/>
          </p:cNvPicPr>
          <p:nvPr/>
        </p:nvPicPr>
        <p:blipFill>
          <a:blip r:embed="rId3"/>
          <a:stretch>
            <a:fillRect/>
          </a:stretch>
        </p:blipFill>
        <p:spPr>
          <a:xfrm>
            <a:off x="4205111" y="4628444"/>
            <a:ext cx="3781778" cy="2116667"/>
          </a:xfrm>
          <a:prstGeom prst="rect">
            <a:avLst/>
          </a:prstGeom>
        </p:spPr>
      </p:pic>
    </p:spTree>
    <p:extLst>
      <p:ext uri="{BB962C8B-B14F-4D97-AF65-F5344CB8AC3E}">
        <p14:creationId xmlns:p14="http://schemas.microsoft.com/office/powerpoint/2010/main" val="1550185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D21193C-9C23-4829-B217-F784B1F2D3B6}"/>
              </a:ext>
            </a:extLst>
          </p:cNvPr>
          <p:cNvSpPr>
            <a:spLocks noGrp="1"/>
          </p:cNvSpPr>
          <p:nvPr>
            <p:ph type="title"/>
          </p:nvPr>
        </p:nvSpPr>
        <p:spPr>
          <a:xfrm>
            <a:off x="0" y="174977"/>
            <a:ext cx="10364451" cy="1258711"/>
          </a:xfrm>
        </p:spPr>
        <p:txBody>
          <a:bodyPr>
            <a:normAutofit fontScale="90000"/>
          </a:bodyPr>
          <a:lstStyle/>
          <a:p>
            <a:r>
              <a:rPr lang="en-US" sz="3100" dirty="0">
                <a:solidFill>
                  <a:srgbClr val="002060"/>
                </a:solidFill>
              </a:rPr>
              <a:t>If you're not sure where to start, contact people from these groups.</a:t>
            </a:r>
            <a:r>
              <a:rPr lang="th-TH" sz="3100" dirty="0">
                <a:solidFill>
                  <a:srgbClr val="002060"/>
                </a:solidFill>
              </a:rPr>
              <a:t> </a:t>
            </a:r>
            <a:br>
              <a:rPr lang="th-TH" dirty="0">
                <a:solidFill>
                  <a:srgbClr val="002060"/>
                </a:solidFill>
              </a:rPr>
            </a:br>
            <a:r>
              <a:rPr lang="th-TH" b="1" u="sng" dirty="0">
                <a:solidFill>
                  <a:srgbClr val="C00000"/>
                </a:solidFill>
              </a:rPr>
              <a:t>หากคุณไม่แน่ใจว่าจะเริ่มต้นจากตรงไหน โปรดติดต่อผู้คนจากกลุ่มเหล่านี้</a:t>
            </a:r>
          </a:p>
        </p:txBody>
      </p:sp>
      <p:sp>
        <p:nvSpPr>
          <p:cNvPr id="3" name="ตัวแทนเนื้อหา 2">
            <a:extLst>
              <a:ext uri="{FF2B5EF4-FFF2-40B4-BE49-F238E27FC236}">
                <a16:creationId xmlns:a16="http://schemas.microsoft.com/office/drawing/2014/main" id="{6B33C053-4868-40D5-9D29-794D97296BD2}"/>
              </a:ext>
            </a:extLst>
          </p:cNvPr>
          <p:cNvSpPr>
            <a:spLocks noGrp="1"/>
          </p:cNvSpPr>
          <p:nvPr>
            <p:ph sz="quarter" idx="13"/>
          </p:nvPr>
        </p:nvSpPr>
        <p:spPr>
          <a:xfrm>
            <a:off x="338667" y="1535288"/>
            <a:ext cx="11334043" cy="5147733"/>
          </a:xfrm>
        </p:spPr>
        <p:txBody>
          <a:bodyPr>
            <a:normAutofit lnSpcReduction="10000"/>
          </a:bodyPr>
          <a:lstStyle/>
          <a:p>
            <a:pPr marL="0" indent="0">
              <a:buNone/>
            </a:pPr>
            <a:r>
              <a:rPr lang="en-US" dirty="0"/>
              <a:t>1. A district resource network might include: </a:t>
            </a:r>
            <a:r>
              <a:rPr lang="th-TH" sz="2800" b="1" dirty="0">
                <a:solidFill>
                  <a:srgbClr val="C00000"/>
                </a:solidFill>
                <a:cs typeface="+mj-cs"/>
              </a:rPr>
              <a:t>แหล่งทรัพยากรบุคคลภายในภาค</a:t>
            </a:r>
            <a:endParaRPr lang="en-US" sz="2800" b="1" dirty="0">
              <a:solidFill>
                <a:srgbClr val="C00000"/>
              </a:solidFill>
              <a:cs typeface="+mj-cs"/>
            </a:endParaRPr>
          </a:p>
          <a:p>
            <a:r>
              <a:rPr lang="en-US" dirty="0"/>
              <a:t>Rotary members who have project and grant experience </a:t>
            </a:r>
            <a:r>
              <a:rPr lang="th-TH" sz="2800" b="1" dirty="0">
                <a:solidFill>
                  <a:srgbClr val="C00000"/>
                </a:solidFill>
                <a:cs typeface="+mj-cs"/>
              </a:rPr>
              <a:t>สมาชิก</a:t>
            </a:r>
            <a:r>
              <a:rPr lang="th-TH" sz="2800" b="1" dirty="0" err="1">
                <a:solidFill>
                  <a:srgbClr val="C00000"/>
                </a:solidFill>
                <a:cs typeface="+mj-cs"/>
              </a:rPr>
              <a:t>โร</a:t>
            </a:r>
            <a:r>
              <a:rPr lang="th-TH" sz="2800" b="1" dirty="0">
                <a:solidFill>
                  <a:srgbClr val="C00000"/>
                </a:solidFill>
                <a:cs typeface="+mj-cs"/>
              </a:rPr>
              <a:t>ตารีที่มีประสบการณ์</a:t>
            </a:r>
            <a:endParaRPr lang="en-US" sz="2800" b="1" dirty="0">
              <a:solidFill>
                <a:srgbClr val="C00000"/>
              </a:solidFill>
              <a:cs typeface="+mj-cs"/>
            </a:endParaRPr>
          </a:p>
          <a:p>
            <a:r>
              <a:rPr lang="en-US" dirty="0"/>
              <a:t>Members of Rotary Fellowships that focus on specific vocations </a:t>
            </a:r>
            <a:r>
              <a:rPr lang="th-TH" sz="2800" b="1" dirty="0">
                <a:solidFill>
                  <a:srgbClr val="C00000"/>
                </a:solidFill>
                <a:cs typeface="+mj-cs"/>
              </a:rPr>
              <a:t>สมาชิกฯที่มีอาชีพตรงตามที่ต้องการประเมินชุมชน</a:t>
            </a:r>
            <a:endParaRPr lang="en-US" sz="2800" b="1" dirty="0">
              <a:solidFill>
                <a:srgbClr val="C00000"/>
              </a:solidFill>
              <a:cs typeface="+mj-cs"/>
            </a:endParaRPr>
          </a:p>
          <a:p>
            <a:r>
              <a:rPr lang="en-US" dirty="0"/>
              <a:t>Rotary alumni, such as global grant scholars and Rotary Peace Fellows</a:t>
            </a:r>
            <a:r>
              <a:rPr lang="th-TH" dirty="0"/>
              <a:t> </a:t>
            </a:r>
            <a:r>
              <a:rPr lang="th-TH" sz="2800" b="1" dirty="0">
                <a:solidFill>
                  <a:srgbClr val="C00000"/>
                </a:solidFill>
                <a:cs typeface="+mj-cs"/>
              </a:rPr>
              <a:t>ศิษย์เก่า</a:t>
            </a:r>
            <a:r>
              <a:rPr lang="th-TH" sz="2800" b="1" dirty="0" err="1">
                <a:solidFill>
                  <a:srgbClr val="C00000"/>
                </a:solidFill>
                <a:cs typeface="+mj-cs"/>
              </a:rPr>
              <a:t>โร</a:t>
            </a:r>
            <a:r>
              <a:rPr lang="th-TH" sz="2800" b="1" dirty="0">
                <a:solidFill>
                  <a:srgbClr val="C00000"/>
                </a:solidFill>
                <a:cs typeface="+mj-cs"/>
              </a:rPr>
              <a:t>ตารี</a:t>
            </a:r>
            <a:endParaRPr lang="en-US" sz="2800" b="1" dirty="0">
              <a:solidFill>
                <a:srgbClr val="C00000"/>
              </a:solidFill>
              <a:cs typeface="+mj-cs"/>
            </a:endParaRPr>
          </a:p>
          <a:p>
            <a:r>
              <a:rPr lang="en-US" dirty="0"/>
              <a:t>Members of intercountry committees </a:t>
            </a:r>
            <a:r>
              <a:rPr lang="th-TH" sz="2800" b="1" dirty="0">
                <a:solidFill>
                  <a:srgbClr val="C00000"/>
                </a:solidFill>
                <a:cs typeface="+mj-cs"/>
              </a:rPr>
              <a:t>คณะกรรมการระหว่างประเทศ</a:t>
            </a:r>
            <a:endParaRPr lang="en-US" sz="2800" b="1" dirty="0">
              <a:solidFill>
                <a:srgbClr val="C00000"/>
              </a:solidFill>
              <a:cs typeface="+mj-cs"/>
            </a:endParaRPr>
          </a:p>
          <a:p>
            <a:r>
              <a:rPr lang="en-US" dirty="0"/>
              <a:t>Nonmembers such as community experts, government officials, employees of nongovernmental organizations, or Rotary's partner organizations</a:t>
            </a:r>
            <a:r>
              <a:rPr lang="th-TH" dirty="0"/>
              <a:t> </a:t>
            </a:r>
            <a:r>
              <a:rPr lang="th-TH" sz="2800" b="1" dirty="0">
                <a:solidFill>
                  <a:srgbClr val="C00000"/>
                </a:solidFill>
                <a:cs typeface="+mj-cs"/>
              </a:rPr>
              <a:t>ผู้ที่ไม่ใช่สมาชิก เช่น ผู้เชี่ยวชาญในชุมชน เจ้าหน้าที่ของรัฐ พนักงานขององค์กรพัฒนาเอกชน หรือองค์กรพันธมิตรของ</a:t>
            </a:r>
            <a:r>
              <a:rPr lang="th-TH" sz="2800" b="1" dirty="0" err="1">
                <a:solidFill>
                  <a:srgbClr val="C00000"/>
                </a:solidFill>
                <a:cs typeface="+mj-cs"/>
              </a:rPr>
              <a:t>โร</a:t>
            </a:r>
            <a:r>
              <a:rPr lang="th-TH" sz="2800" b="1" dirty="0">
                <a:solidFill>
                  <a:srgbClr val="C00000"/>
                </a:solidFill>
                <a:cs typeface="+mj-cs"/>
              </a:rPr>
              <a:t>ตารี</a:t>
            </a:r>
            <a:endParaRPr lang="en-US" sz="2800" b="1" dirty="0">
              <a:solidFill>
                <a:srgbClr val="C00000"/>
              </a:solidFill>
              <a:cs typeface="+mj-cs"/>
            </a:endParaRPr>
          </a:p>
          <a:p>
            <a:pPr marL="0" indent="0">
              <a:buNone/>
            </a:pPr>
            <a:endParaRPr lang="en-US" dirty="0"/>
          </a:p>
          <a:p>
            <a:pPr marL="0" indent="0">
              <a:buNone/>
            </a:pPr>
            <a:endParaRPr lang="th-TH" dirty="0"/>
          </a:p>
        </p:txBody>
      </p:sp>
      <p:pic>
        <p:nvPicPr>
          <p:cNvPr id="4" name="รูปภาพ 3">
            <a:extLst>
              <a:ext uri="{FF2B5EF4-FFF2-40B4-BE49-F238E27FC236}">
                <a16:creationId xmlns:a16="http://schemas.microsoft.com/office/drawing/2014/main" id="{DBC77312-829E-4C3A-8952-6387EE112DF7}"/>
              </a:ext>
            </a:extLst>
          </p:cNvPr>
          <p:cNvPicPr>
            <a:picLocks noChangeAspect="1"/>
          </p:cNvPicPr>
          <p:nvPr/>
        </p:nvPicPr>
        <p:blipFill>
          <a:blip r:embed="rId2"/>
          <a:stretch>
            <a:fillRect/>
          </a:stretch>
        </p:blipFill>
        <p:spPr>
          <a:xfrm>
            <a:off x="10364451" y="0"/>
            <a:ext cx="1658256" cy="1030313"/>
          </a:xfrm>
          <a:prstGeom prst="rect">
            <a:avLst/>
          </a:prstGeom>
        </p:spPr>
      </p:pic>
    </p:spTree>
    <p:extLst>
      <p:ext uri="{BB962C8B-B14F-4D97-AF65-F5344CB8AC3E}">
        <p14:creationId xmlns:p14="http://schemas.microsoft.com/office/powerpoint/2010/main" val="3724530093"/>
      </p:ext>
    </p:extLst>
  </p:cSld>
  <p:clrMapOvr>
    <a:masterClrMapping/>
  </p:clrMapOvr>
</p:sld>
</file>

<file path=ppt/theme/theme1.xml><?xml version="1.0" encoding="utf-8"?>
<a:theme xmlns:a="http://schemas.openxmlformats.org/drawingml/2006/main" name="หยดน้ำ">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TM04033925[[fn=หยดน้ำ]]</Template>
  <TotalTime>233</TotalTime>
  <Words>1493</Words>
  <Application>Microsoft Office PowerPoint</Application>
  <PresentationFormat>แบบจอกว้าง</PresentationFormat>
  <Paragraphs>55</Paragraphs>
  <Slides>15</Slides>
  <Notes>0</Notes>
  <HiddenSlides>0</HiddenSlides>
  <MMClips>0</MMClips>
  <ScaleCrop>false</ScaleCrop>
  <HeadingPairs>
    <vt:vector size="6" baseType="variant">
      <vt:variant>
        <vt:lpstr>ฟอนต์ที่ถูกใช้</vt:lpstr>
      </vt:variant>
      <vt:variant>
        <vt:i4>2</vt:i4>
      </vt:variant>
      <vt:variant>
        <vt:lpstr>ธีม</vt:lpstr>
      </vt:variant>
      <vt:variant>
        <vt:i4>1</vt:i4>
      </vt:variant>
      <vt:variant>
        <vt:lpstr>ชื่อเรื่องสไลด์</vt:lpstr>
      </vt:variant>
      <vt:variant>
        <vt:i4>15</vt:i4>
      </vt:variant>
    </vt:vector>
  </HeadingPairs>
  <TitlesOfParts>
    <vt:vector size="18" baseType="lpstr">
      <vt:lpstr>Arial</vt:lpstr>
      <vt:lpstr>Tw Cen MT</vt:lpstr>
      <vt:lpstr>หยดน้ำ</vt:lpstr>
      <vt:lpstr>Conducting a Community Assessment</vt:lpstr>
      <vt:lpstr>What is a community assessment การประเมินชุมชนคืออะไร....</vt:lpstr>
      <vt:lpstr>What is a community assessment ??? การประเมินชุมชนคืออะไร....</vt:lpstr>
      <vt:lpstr>An effective assessment will reveal things about the community that you didn't already know การประเมินที่มีประสิทธิภาพจะเปิดเผยสิ่งต่าง ๆ เกี่ยวกับชุมชนที่คุณยังไม่รู้</vt:lpstr>
      <vt:lpstr> Remember these good practices as you begin your community assessment:  จดจำแนวทางปฏิบัติที่ดีเหล่านี้ เมื่อคุณเริ่มการประเมินชุมชน</vt:lpstr>
      <vt:lpstr>Remember these good practices as you begin your community assessment:  จดจำแนวทางปฏิบัติที่ดีเหล่านี้เมื่อคุณเริ่มการประเมินชุมชน</vt:lpstr>
      <vt:lpstr>6 tips for community assessments เคล็ดลับ 6 ข้อ สำหรับการประเมินชุมชน</vt:lpstr>
      <vt:lpstr>Getting help and guidance on assessments การขอความช่วยเหลือและคำแนะนำเกี่ยวกับการประเมิน</vt:lpstr>
      <vt:lpstr>If you're not sure where to start, contact people from these groups.  หากคุณไม่แน่ใจว่าจะเริ่มต้นจากตรงไหน โปรดติดต่อผู้คนจากกลุ่มเหล่านี้</vt:lpstr>
      <vt:lpstr>If you're not sure where to start, contact people from these groups หากคุณไม่แน่ใจว่าจะเริ่มต้นจากตรงไหน โปรดติดต่อผู้คนจากกลุ่มเหล่านี้</vt:lpstr>
      <vt:lpstr>Planning for Sustainable Projects  การวางแผนสำหรับโครงการที่ยั่งยืน</vt:lpstr>
      <vt:lpstr>Planning for Sustainable Projects การวางแผนสำหรับโครงการที่ยั่งยืน</vt:lpstr>
      <vt:lpstr>What is sustainability?  ความยั่งยืนคืออะไร?</vt:lpstr>
      <vt:lpstr>Six steps to sustainability หกขั้นตอนสู่ความยั่งยืน</vt:lpstr>
      <vt:lpstr>งานนำเสนอ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Conducting a Community Assessment</dc:title>
  <dc:creator>Chalermchat Chun-In</dc:creator>
  <cp:lastModifiedBy>Chalermchat Chun-In</cp:lastModifiedBy>
  <cp:revision>26</cp:revision>
  <dcterms:created xsi:type="dcterms:W3CDTF">2024-04-17T22:43:13Z</dcterms:created>
  <dcterms:modified xsi:type="dcterms:W3CDTF">2024-05-08T00:04:46Z</dcterms:modified>
</cp:coreProperties>
</file>